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67" r:id="rId2"/>
    <p:sldId id="269" r:id="rId3"/>
    <p:sldId id="371" r:id="rId4"/>
    <p:sldId id="375" r:id="rId5"/>
    <p:sldId id="383" r:id="rId6"/>
    <p:sldId id="384" r:id="rId7"/>
    <p:sldId id="385" r:id="rId8"/>
    <p:sldId id="393" r:id="rId9"/>
    <p:sldId id="415" r:id="rId10"/>
    <p:sldId id="414" r:id="rId11"/>
    <p:sldId id="413" r:id="rId12"/>
    <p:sldId id="409" r:id="rId13"/>
    <p:sldId id="412" r:id="rId14"/>
    <p:sldId id="410" r:id="rId15"/>
    <p:sldId id="401" r:id="rId16"/>
    <p:sldId id="408" r:id="rId17"/>
    <p:sldId id="377" r:id="rId18"/>
    <p:sldId id="402" r:id="rId19"/>
    <p:sldId id="407" r:id="rId20"/>
    <p:sldId id="403" r:id="rId21"/>
    <p:sldId id="404" r:id="rId22"/>
    <p:sldId id="406" r:id="rId23"/>
    <p:sldId id="405" r:id="rId24"/>
    <p:sldId id="374" r:id="rId25"/>
    <p:sldId id="416" r:id="rId26"/>
    <p:sldId id="417" r:id="rId27"/>
    <p:sldId id="418" r:id="rId28"/>
    <p:sldId id="396" r:id="rId29"/>
    <p:sldId id="390" r:id="rId30"/>
    <p:sldId id="381" r:id="rId3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9"/>
            <p14:sldId id="371"/>
            <p14:sldId id="375"/>
            <p14:sldId id="383"/>
            <p14:sldId id="384"/>
            <p14:sldId id="385"/>
            <p14:sldId id="393"/>
            <p14:sldId id="415"/>
            <p14:sldId id="414"/>
            <p14:sldId id="413"/>
            <p14:sldId id="409"/>
            <p14:sldId id="412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74"/>
            <p14:sldId id="416"/>
            <p14:sldId id="417"/>
            <p14:sldId id="418"/>
            <p14:sldId id="396"/>
            <p14:sldId id="390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G LIKHANOV" initials="OL" lastIdx="6" clrIdx="0">
    <p:extLst>
      <p:ext uri="{19B8F6BF-5375-455C-9EA6-DF929625EA0E}">
        <p15:presenceInfo xmlns:p15="http://schemas.microsoft.com/office/powerpoint/2012/main" xmlns="" userId="be06ff5fa2d7ba8d" providerId="Windows Live"/>
      </p:ext>
    </p:extLst>
  </p:cmAuthor>
  <p:cmAuthor id="2" name="saz" initials="s" lastIdx="1" clrIdx="1">
    <p:extLst>
      <p:ext uri="{19B8F6BF-5375-455C-9EA6-DF929625EA0E}">
        <p15:presenceInfo xmlns:p15="http://schemas.microsoft.com/office/powerpoint/2012/main" xmlns="" userId="saz" providerId="None"/>
      </p:ext>
    </p:extLst>
  </p:cmAuthor>
  <p:cmAuthor id="3" name="ail" initials="a" lastIdx="23" clrIdx="2">
    <p:extLst>
      <p:ext uri="{19B8F6BF-5375-455C-9EA6-DF929625EA0E}">
        <p15:presenceInfo xmlns:p15="http://schemas.microsoft.com/office/powerpoint/2012/main" xmlns="" userId="ail" providerId="None"/>
      </p:ext>
    </p:extLst>
  </p:cmAuthor>
  <p:cmAuthor id="4" name="shu" initials="s" lastIdx="15" clrIdx="3">
    <p:extLst>
      <p:ext uri="{19B8F6BF-5375-455C-9EA6-DF929625EA0E}">
        <p15:presenceInfo xmlns:p15="http://schemas.microsoft.com/office/powerpoint/2012/main" xmlns="" userId="sh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6A0"/>
    <a:srgbClr val="F1F1F1"/>
    <a:srgbClr val="D1D1D1"/>
    <a:srgbClr val="B1C1E4"/>
    <a:srgbClr val="B9B9B9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3665" autoAdjust="0"/>
  </p:normalViewPr>
  <p:slideViewPr>
    <p:cSldViewPr snapToGrid="0">
      <p:cViewPr>
        <p:scale>
          <a:sx n="112" d="100"/>
          <a:sy n="112" d="100"/>
        </p:scale>
        <p:origin x="-1188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84693899910295"/>
          <c:y val="0.10911329418136236"/>
          <c:w val="0.26130368841143753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BEA-454A-B52F-8667160F1386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здравохранение, соц. услуги</c:v>
                </c:pt>
                <c:pt idx="2">
                  <c:v>обеспечение электрической энергией, газом и паром; конденсирование воздуха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6.0000000000000001E-3</c:v>
                </c:pt>
                <c:pt idx="3">
                  <c:v>0.99399999999999999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4056320"/>
        <c:axId val="84060416"/>
      </c:barChart>
      <c:catAx>
        <c:axId val="8405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4060416"/>
        <c:crosses val="autoZero"/>
        <c:auto val="1"/>
        <c:lblAlgn val="ctr"/>
        <c:lblOffset val="100"/>
        <c:noMultiLvlLbl val="0"/>
      </c:catAx>
      <c:valAx>
        <c:axId val="84060416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8405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389"/>
          <c:y val="9.0156754660335819E-2"/>
          <c:w val="0.4185404773450060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32050₽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4CC-7149-9EE5-F5E81176CC6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43051 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4CC-7149-9EE5-F5E81176CC6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44</a:t>
                    </a:r>
                    <a:r>
                      <a:rPr lang="en-US" baseline="0"/>
                      <a:t> 016</a:t>
                    </a:r>
                    <a:r>
                      <a:rPr lang="en-US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A96-471E-97CB-914DBAFAB8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малый и микро бизнес</c:v>
                </c:pt>
                <c:pt idx="1">
                  <c:v>средний бизнес</c:v>
                </c:pt>
                <c:pt idx="2">
                  <c:v>крупный бизнес</c:v>
                </c:pt>
              </c:strCache>
            </c:strRef>
          </c:cat>
          <c:val>
            <c:numRef>
              <c:f>Лист1!$B$2:$B$4</c:f>
              <c:numCache>
                <c:formatCode>#\ ##0\ [$₽-419]</c:formatCode>
                <c:ptCount val="3"/>
                <c:pt idx="0">
                  <c:v>33500</c:v>
                </c:pt>
                <c:pt idx="1">
                  <c:v>34475</c:v>
                </c:pt>
                <c:pt idx="2">
                  <c:v>42911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7454464"/>
        <c:axId val="87462272"/>
      </c:barChart>
      <c:catAx>
        <c:axId val="87454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7462272"/>
        <c:crosses val="autoZero"/>
        <c:auto val="1"/>
        <c:lblAlgn val="ctr"/>
        <c:lblOffset val="100"/>
        <c:noMultiLvlLbl val="0"/>
      </c:catAx>
      <c:valAx>
        <c:axId val="87462272"/>
        <c:scaling>
          <c:orientation val="minMax"/>
        </c:scaling>
        <c:delete val="1"/>
        <c:axPos val="b"/>
        <c:numFmt formatCode="#\ ##0\ [$₽-419]" sourceLinked="1"/>
        <c:majorTickMark val="none"/>
        <c:minorTickMark val="none"/>
        <c:tickLblPos val="nextTo"/>
        <c:crossAx val="8745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="1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19E-2"/>
          <c:w val="0.4432932680178943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40248 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9C5-48B1-9676-35624015415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33326₽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9C5-48B1-9676-35624015415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39033₽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9C5-48B1-9676-356240154159}"/>
                </c:ext>
              </c:extLst>
            </c:dLbl>
            <c:dLbl>
              <c:idx val="3"/>
              <c:layout>
                <c:manualLayout>
                  <c:x val="0"/>
                  <c:y val="7.343417522435008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44016₽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 </c:v>
                </c:pt>
                <c:pt idx="1">
                  <c:v>гос. управление.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#\ ##0\ [$₽-419]</c:formatCode>
                <c:ptCount val="4"/>
                <c:pt idx="0">
                  <c:v>35900</c:v>
                </c:pt>
                <c:pt idx="1">
                  <c:v>47194</c:v>
                </c:pt>
                <c:pt idx="2">
                  <c:v>48586</c:v>
                </c:pt>
                <c:pt idx="3">
                  <c:v>49590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87315200"/>
        <c:axId val="87318528"/>
      </c:barChart>
      <c:catAx>
        <c:axId val="87315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5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7318528"/>
        <c:crosses val="autoZero"/>
        <c:auto val="1"/>
        <c:lblAlgn val="ctr"/>
        <c:lblOffset val="100"/>
        <c:noMultiLvlLbl val="0"/>
      </c:catAx>
      <c:valAx>
        <c:axId val="87318528"/>
        <c:scaling>
          <c:orientation val="minMax"/>
        </c:scaling>
        <c:delete val="1"/>
        <c:axPos val="b"/>
        <c:numFmt formatCode="#\ ##0\ [$₽-419]" sourceLinked="1"/>
        <c:majorTickMark val="none"/>
        <c:minorTickMark val="none"/>
        <c:tickLblPos val="nextTo"/>
        <c:crossAx val="8731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2074"/>
          <c:y val="1.0093565194484445E-2"/>
          <c:w val="0.66108927223460212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424E-2"/>
                  <c:y val="-1.0010983271383838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8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971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0.35000000000000031</c:v>
                </c:pt>
                <c:pt idx="3">
                  <c:v>0.35000000000000031</c:v>
                </c:pt>
                <c:pt idx="4">
                  <c:v>0.15000000000000024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7307264"/>
        <c:axId val="117308800"/>
      </c:barChart>
      <c:catAx>
        <c:axId val="117307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7308800"/>
        <c:crosses val="autoZero"/>
        <c:auto val="1"/>
        <c:lblAlgn val="ctr"/>
        <c:lblOffset val="100"/>
        <c:noMultiLvlLbl val="0"/>
      </c:catAx>
      <c:valAx>
        <c:axId val="1173088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730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="1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2074"/>
          <c:y val="1.0093565194484445E-2"/>
          <c:w val="0.66108927223460212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211"/>
                  <c:y val="-1.0010983271383838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037846247139430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971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0.35000000000000031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7349376"/>
        <c:axId val="117371648"/>
      </c:barChart>
      <c:catAx>
        <c:axId val="117349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7371648"/>
        <c:crosses val="autoZero"/>
        <c:auto val="1"/>
        <c:lblAlgn val="ctr"/>
        <c:lblOffset val="100"/>
        <c:noMultiLvlLbl val="0"/>
      </c:catAx>
      <c:valAx>
        <c:axId val="1173716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734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="1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2074"/>
          <c:y val="1.0093565194484445E-2"/>
          <c:w val="0.66108927223460212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211"/>
                  <c:y val="-1.0010983271383838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30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971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0.35000000000000031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7424512"/>
        <c:axId val="117426048"/>
      </c:barChart>
      <c:catAx>
        <c:axId val="11742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7426048"/>
        <c:crosses val="autoZero"/>
        <c:auto val="1"/>
        <c:lblAlgn val="ctr"/>
        <c:lblOffset val="100"/>
        <c:noMultiLvlLbl val="0"/>
      </c:catAx>
      <c:valAx>
        <c:axId val="1174260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742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="1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2074"/>
          <c:y val="1.0093565194484445E-2"/>
          <c:w val="0.66108927223460212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5"/>
                  <c:y val="-1.0010983271383838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2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9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8.09375473754882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0.25</c:v>
                </c:pt>
                <c:pt idx="1">
                  <c:v>0.15000000000000024</c:v>
                </c:pt>
                <c:pt idx="2">
                  <c:v>0.45</c:v>
                </c:pt>
                <c:pt idx="3">
                  <c:v>0.15000000000000024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7789824"/>
        <c:axId val="117791360"/>
      </c:barChart>
      <c:catAx>
        <c:axId val="117789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7791360"/>
        <c:crosses val="autoZero"/>
        <c:auto val="1"/>
        <c:lblAlgn val="ctr"/>
        <c:lblOffset val="100"/>
        <c:noMultiLvlLbl val="0"/>
      </c:catAx>
      <c:valAx>
        <c:axId val="1177913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77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2074"/>
          <c:y val="1.0093565194484445E-2"/>
          <c:w val="0.66108927223460212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838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6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971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0.35000000000000031</c:v>
                </c:pt>
                <c:pt idx="3">
                  <c:v>0.35000000000000031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2722560"/>
        <c:axId val="122740736"/>
      </c:barChart>
      <c:catAx>
        <c:axId val="122722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2740736"/>
        <c:crosses val="autoZero"/>
        <c:auto val="1"/>
        <c:lblAlgn val="ctr"/>
        <c:lblOffset val="100"/>
        <c:noMultiLvlLbl val="0"/>
      </c:catAx>
      <c:valAx>
        <c:axId val="122740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272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="1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2074"/>
          <c:y val="1.0093565194484445E-2"/>
          <c:w val="0.66108927223460212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838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50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32E-2"/>
                  <c:y val="-6.256864544614971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0.15000000000000024</c:v>
                </c:pt>
                <c:pt idx="1">
                  <c:v>0.15000000000000024</c:v>
                </c:pt>
                <c:pt idx="2">
                  <c:v>0.2</c:v>
                </c:pt>
                <c:pt idx="3">
                  <c:v>0.35000000000000031</c:v>
                </c:pt>
                <c:pt idx="4">
                  <c:v>0.15000000000000024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7861760"/>
        <c:axId val="117867648"/>
      </c:barChart>
      <c:catAx>
        <c:axId val="117861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7867648"/>
        <c:crosses val="autoZero"/>
        <c:auto val="1"/>
        <c:lblAlgn val="ctr"/>
        <c:lblOffset val="100"/>
        <c:noMultiLvlLbl val="0"/>
      </c:catAx>
      <c:valAx>
        <c:axId val="1178676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786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="1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23.05.2025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916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23.05.2025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8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5" Type="http://schemas.openxmlformats.org/officeDocument/2006/relationships/image" Target="../media/image42.png"/><Relationship Id="rId4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5" Type="http://schemas.openxmlformats.org/officeDocument/2006/relationships/image" Target="../media/image42.png"/><Relationship Id="rId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24.svg"/><Relationship Id="rId4" Type="http://schemas.openxmlformats.org/officeDocument/2006/relationships/image" Target="../media/image73.sv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svg"/><Relationship Id="rId5" Type="http://schemas.openxmlformats.org/officeDocument/2006/relationships/image" Target="../media/image52.png"/><Relationship Id="rId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4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svg"/><Relationship Id="rId5" Type="http://schemas.openxmlformats.org/officeDocument/2006/relationships/image" Target="../media/image55.png"/><Relationship Id="rId4" Type="http://schemas.openxmlformats.org/officeDocument/2006/relationships/image" Target="../media/image7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svg"/><Relationship Id="rId5" Type="http://schemas.openxmlformats.org/officeDocument/2006/relationships/image" Target="../media/image58.png"/><Relationship Id="rId10" Type="http://schemas.openxmlformats.org/officeDocument/2006/relationships/image" Target="../media/image103.svg"/><Relationship Id="rId4" Type="http://schemas.openxmlformats.org/officeDocument/2006/relationships/image" Target="../media/image97.sv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11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4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5" Type="http://schemas.openxmlformats.org/officeDocument/2006/relationships/image" Target="../media/image41.png"/><Relationship Id="rId4" Type="http://schemas.openxmlformats.org/officeDocument/2006/relationships/image" Target="../media/image7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invest-orel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sv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chart" Target="../charts/chart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14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1.png"/><Relationship Id="rId18" Type="http://schemas.openxmlformats.org/officeDocument/2006/relationships/image" Target="../media/image42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6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2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038212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 РАЙОН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КРАСНОЗОРЕНСКОГО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6E27D3E-A6BB-4520-A4B1-1CD663B9AC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4270" y="1540955"/>
            <a:ext cx="2149862" cy="303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1603"/>
          <a:stretch/>
        </p:blipFill>
        <p:spPr bwMode="auto">
          <a:xfrm>
            <a:off x="627016" y="1238739"/>
            <a:ext cx="6744568" cy="3641858"/>
          </a:xfrm>
          <a:prstGeom prst="roundRect">
            <a:avLst>
              <a:gd name="adj" fmla="val 16312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кругленный прямоугольник 6">
            <a:extLst>
              <a:ext uri="{FF2B5EF4-FFF2-40B4-BE49-F238E27FC236}">
                <a16:creationId xmlns:a16="http://schemas.microsoft.com/office/drawing/2014/main" xmlns="" id="{C955EC76-F965-469E-B7BF-9C831C2D0037}"/>
              </a:ext>
            </a:extLst>
          </p:cNvPr>
          <p:cNvSpPr/>
          <p:nvPr/>
        </p:nvSpPr>
        <p:spPr>
          <a:xfrm>
            <a:off x="7371585" y="158307"/>
            <a:ext cx="2395232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Орловская область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8">
            <a:extLst>
              <a:ext uri="{FF2B5EF4-FFF2-40B4-BE49-F238E27FC236}">
                <a16:creationId xmlns:a16="http://schemas.microsoft.com/office/drawing/2014/main" xmlns="" id="{11DF05D2-B5B8-4A15-8E2E-20432BBF6D50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8" name="Рисунок 1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A0FF5EE0-2420-4E35-907D-ACFAE0BE5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509" y="224205"/>
            <a:ext cx="418990" cy="5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C3C2B3C-A957-C783-F1D7-1B611D3F1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" t="4708" r="14186" b="1781"/>
          <a:stretch/>
        </p:blipFill>
        <p:spPr>
          <a:xfrm>
            <a:off x="6835242" y="1429319"/>
            <a:ext cx="2976560" cy="2356831"/>
          </a:xfrm>
          <a:custGeom>
            <a:avLst/>
            <a:gdLst>
              <a:gd name="connsiteX0" fmla="*/ 204785 w 2976560"/>
              <a:gd name="connsiteY0" fmla="*/ 0 h 2356831"/>
              <a:gd name="connsiteX1" fmla="*/ 2771775 w 2976560"/>
              <a:gd name="connsiteY1" fmla="*/ 0 h 2356831"/>
              <a:gd name="connsiteX2" fmla="*/ 2976560 w 2976560"/>
              <a:gd name="connsiteY2" fmla="*/ 204785 h 2356831"/>
              <a:gd name="connsiteX3" fmla="*/ 2976560 w 2976560"/>
              <a:gd name="connsiteY3" fmla="*/ 2356831 h 2356831"/>
              <a:gd name="connsiteX4" fmla="*/ 0 w 2976560"/>
              <a:gd name="connsiteY4" fmla="*/ 2356831 h 2356831"/>
              <a:gd name="connsiteX5" fmla="*/ 0 w 2976560"/>
              <a:gd name="connsiteY5" fmla="*/ 204785 h 2356831"/>
              <a:gd name="connsiteX6" fmla="*/ 204785 w 2976560"/>
              <a:gd name="connsiteY6" fmla="*/ 0 h 23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560" h="2356831">
                <a:moveTo>
                  <a:pt x="204785" y="0"/>
                </a:moveTo>
                <a:lnTo>
                  <a:pt x="2771775" y="0"/>
                </a:lnTo>
                <a:cubicBezTo>
                  <a:pt x="2884875" y="0"/>
                  <a:pt x="2976560" y="91685"/>
                  <a:pt x="2976560" y="204785"/>
                </a:cubicBezTo>
                <a:lnTo>
                  <a:pt x="2976560" y="2356831"/>
                </a:lnTo>
                <a:lnTo>
                  <a:pt x="0" y="2356831"/>
                </a:lnTo>
                <a:lnTo>
                  <a:pt x="0" y="204785"/>
                </a:lnTo>
                <a:cubicBezTo>
                  <a:pt x="0" y="91685"/>
                  <a:pt x="91685" y="0"/>
                  <a:pt x="204785" y="0"/>
                </a:cubicBezTo>
                <a:close/>
              </a:path>
            </a:pathLst>
          </a:custGeom>
        </p:spPr>
      </p:pic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6DD7929-F616-C9CC-CA73-76240227E2F5}"/>
              </a:ext>
            </a:extLst>
          </p:cNvPr>
          <p:cNvSpPr txBox="1"/>
          <p:nvPr/>
        </p:nvSpPr>
        <p:spPr>
          <a:xfrm>
            <a:off x="6977863" y="3956045"/>
            <a:ext cx="28254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лет со Дня рождения </a:t>
            </a:r>
            <a:b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Давыдова – поэта, партизана, героя Отечественной войны 1812 г.</a:t>
            </a:r>
            <a:endParaRPr lang="ru-RU" sz="105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7E3A4C9-2BF0-143F-A841-6178A0FDF96B}"/>
              </a:ext>
            </a:extLst>
          </p:cNvPr>
          <p:cNvSpPr txBox="1"/>
          <p:nvPr/>
        </p:nvSpPr>
        <p:spPr>
          <a:xfrm>
            <a:off x="7051058" y="5213610"/>
            <a:ext cx="2393192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места усадьбы </a:t>
            </a:r>
            <a:b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д. Давыдово</a:t>
            </a: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праздничных мероприятий для жителей района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9CC857-D470-2C25-1213-6644A90B3344}"/>
              </a:ext>
            </a:extLst>
          </p:cNvPr>
          <p:cNvSpPr txBox="1"/>
          <p:nvPr/>
        </p:nvSpPr>
        <p:spPr>
          <a:xfrm>
            <a:off x="4513198" y="1855002"/>
            <a:ext cx="1718501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г. - 240 лет со дня рождения Д. Давыдова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E66BC2-F2F8-59E6-5B96-45775CFB9196}"/>
              </a:ext>
            </a:extLst>
          </p:cNvPr>
          <p:cNvSpPr txBox="1"/>
          <p:nvPr/>
        </p:nvSpPr>
        <p:spPr>
          <a:xfrm>
            <a:off x="4513198" y="2515400"/>
            <a:ext cx="1637081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 лет – Отечественной войне 1812 года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947C672-4E28-C96F-D4F6-4966E6FCADA2}"/>
              </a:ext>
            </a:extLst>
          </p:cNvPr>
          <p:cNvSpPr txBox="1"/>
          <p:nvPr/>
        </p:nvSpPr>
        <p:spPr>
          <a:xfrm>
            <a:off x="7051059" y="4939650"/>
            <a:ext cx="23931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pic>
        <p:nvPicPr>
          <p:cNvPr id="2050" name="Picture 2" descr="C:\Users\Admin\Desktop\1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4"/>
          <a:stretch/>
        </p:blipFill>
        <p:spPr bwMode="auto">
          <a:xfrm>
            <a:off x="782405" y="1588279"/>
            <a:ext cx="3503552" cy="44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Д Давыдо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242" y="1429319"/>
            <a:ext cx="2952352" cy="23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ПРИЧИНА,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Ограничена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реализации инвестиционных проектов за счёт собственных средств,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gradFill flip="none" rotWithShape="1">
            <a:gsLst>
              <a:gs pos="0">
                <a:srgbClr val="B1C1E4">
                  <a:tint val="66000"/>
                  <a:satMod val="160000"/>
                </a:srgbClr>
              </a:gs>
              <a:gs pos="50000">
                <a:srgbClr val="B1C1E4">
                  <a:tint val="44500"/>
                  <a:satMod val="160000"/>
                </a:srgbClr>
              </a:gs>
              <a:gs pos="100000">
                <a:srgbClr val="B1C1E4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АНАЛИЗ-ИНТЕРВЬЮ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32D5C957-0713-A21A-D179-DFD33F07C758}"/>
              </a:ext>
            </a:extLst>
          </p:cNvPr>
          <p:cNvSpPr/>
          <p:nvPr/>
        </p:nvSpPr>
        <p:spPr>
          <a:xfrm>
            <a:off x="726918" y="2311237"/>
            <a:ext cx="4325984" cy="66644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и администрацией МО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C588E20-AF3C-032D-DAAD-14AFA769212D}"/>
              </a:ext>
            </a:extLst>
          </p:cNvPr>
          <p:cNvSpPr/>
          <p:nvPr/>
        </p:nvSpPr>
        <p:spPr>
          <a:xfrm>
            <a:off x="726918" y="3136563"/>
            <a:ext cx="4325984" cy="66644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0417" y="3287009"/>
            <a:ext cx="345173" cy="365554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8BEBAD2-D09C-C4AC-9A5E-47F8DDCD9DF5}"/>
              </a:ext>
            </a:extLst>
          </p:cNvPr>
          <p:cNvSpPr/>
          <p:nvPr/>
        </p:nvSpPr>
        <p:spPr>
          <a:xfrm>
            <a:off x="726918" y="3966281"/>
            <a:ext cx="4325984" cy="66644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Корпорации развития Орловской  области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44D7B98-D6FF-CBE2-5539-FD144908A34A}"/>
              </a:ext>
            </a:extLst>
          </p:cNvPr>
          <p:cNvSpPr/>
          <p:nvPr/>
        </p:nvSpPr>
        <p:spPr>
          <a:xfrm>
            <a:off x="726918" y="4795151"/>
            <a:ext cx="4325984" cy="66644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0418" y="4945597"/>
            <a:ext cx="345173" cy="365554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E6B4D0FC-EC46-8BB2-BEEE-F8A090BDDAB0}"/>
              </a:ext>
            </a:extLst>
          </p:cNvPr>
          <p:cNvSpPr/>
          <p:nvPr/>
        </p:nvSpPr>
        <p:spPr>
          <a:xfrm>
            <a:off x="5289757" y="2311237"/>
            <a:ext cx="4497839" cy="66644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каналов информирования предпринимателей о мерах поддержки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2A2349C4-C93F-84C0-423A-1D9838FE5145}"/>
              </a:ext>
            </a:extLst>
          </p:cNvPr>
          <p:cNvSpPr/>
          <p:nvPr/>
        </p:nvSpPr>
        <p:spPr>
          <a:xfrm>
            <a:off x="5300091" y="3136564"/>
            <a:ext cx="4487505" cy="66644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а также активное информирование предпринимателей и инвесторов о преимуществах работы с инвестиционным уполномоченным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5678" y="2451683"/>
            <a:ext cx="364422" cy="376425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5BE55F86-A0F7-1A11-42D9-4BF67DE7A1A0}"/>
              </a:ext>
            </a:extLst>
          </p:cNvPr>
          <p:cNvSpPr/>
          <p:nvPr/>
        </p:nvSpPr>
        <p:spPr>
          <a:xfrm>
            <a:off x="5300091" y="3959829"/>
            <a:ext cx="4497839" cy="66644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по интересующим проектам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312299" y="4788699"/>
            <a:ext cx="4497839" cy="66644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00945" y="4110443"/>
            <a:ext cx="364422" cy="376425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5678" y="3276138"/>
            <a:ext cx="364422" cy="376425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00945" y="4934726"/>
            <a:ext cx="364422" cy="376425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0417" y="2462554"/>
            <a:ext cx="345173" cy="365554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0418" y="4116727"/>
            <a:ext cx="345173" cy="365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предприятий переработки сельхозпродукции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Неудовлетворительное состояние региональных дорог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Неблагоприятная демографическая ситуация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Негативное воздействие хозяйственной деятельности на окружающую среду </a:t>
            </a:r>
            <a:endParaRPr lang="ru-RU" sz="9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Низкий уровень цен на сельскохозяйственную продукцию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тарифов</a:t>
            </a:r>
            <a:r>
              <a:rPr kumimoji="0" lang="ru-RU" sz="9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коммунальное обслуживание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Развитый сектор агропромышленного комплекса                                                                                                   (56,4% в общем объеме отгруженной продукции в 2022 г.)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 расположен в Центральном Федеральном округе, относительная близость к г. Москва (400 км)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Развитое транспортное сообщение (ж/д и автомобильный транспорт)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месторождений песка, глины, известняка пригодных для производства строительных материалов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перерабатывающих предприятий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предпринимательства, самозанятости населения в личных подсобных</a:t>
            </a:r>
            <a:r>
              <a:rPr kumimoji="0" lang="ru-RU" sz="9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хозяйствах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gradFill flip="none" rotWithShape="1">
            <a:gsLst>
              <a:gs pos="0">
                <a:srgbClr val="B1C1E4">
                  <a:tint val="66000"/>
                  <a:satMod val="160000"/>
                </a:srgbClr>
              </a:gs>
              <a:gs pos="50000">
                <a:srgbClr val="B1C1E4">
                  <a:tint val="44500"/>
                  <a:satMod val="160000"/>
                </a:srgbClr>
              </a:gs>
              <a:gs pos="100000">
                <a:srgbClr val="B1C1E4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gradFill flip="none" rotWithShape="1">
            <a:gsLst>
              <a:gs pos="0">
                <a:srgbClr val="B1C1E4">
                  <a:tint val="66000"/>
                  <a:satMod val="160000"/>
                </a:srgbClr>
              </a:gs>
              <a:gs pos="50000">
                <a:srgbClr val="B1C1E4">
                  <a:tint val="44500"/>
                  <a:satMod val="160000"/>
                </a:srgbClr>
              </a:gs>
              <a:gs pos="100000">
                <a:srgbClr val="B1C1E4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gradFill flip="none" rotWithShape="1">
            <a:gsLst>
              <a:gs pos="0">
                <a:srgbClr val="B1C1E4">
                  <a:tint val="66000"/>
                  <a:satMod val="160000"/>
                </a:srgbClr>
              </a:gs>
              <a:gs pos="50000">
                <a:srgbClr val="B1C1E4">
                  <a:tint val="44500"/>
                  <a:satMod val="160000"/>
                </a:srgbClr>
              </a:gs>
              <a:gs pos="100000">
                <a:srgbClr val="B1C1E4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766138" y="2282322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1E8849A-1800-23CB-F996-3D8C17AB8429}"/>
              </a:ext>
            </a:extLst>
          </p:cNvPr>
          <p:cNvSpPr/>
          <p:nvPr/>
        </p:nvSpPr>
        <p:spPr>
          <a:xfrm>
            <a:off x="766137" y="3110225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амусоренность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района, несвоевременный вывоз мусора)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5746" y="3285297"/>
            <a:ext cx="338914" cy="392364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766137" y="3942441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районной центральной больнице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FF04C89-2E8D-D35E-E091-1CBE585E9E1D}"/>
              </a:ext>
            </a:extLst>
          </p:cNvPr>
          <p:cNvSpPr/>
          <p:nvPr/>
        </p:nvSpPr>
        <p:spPr>
          <a:xfrm>
            <a:off x="766136" y="4787958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Несвоевременная расчистка дорог в зимнее время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5746" y="4968300"/>
            <a:ext cx="338914" cy="392364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425239" y="2282321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89FA1C-E56D-0734-E4B3-1C3105105AF9}"/>
              </a:ext>
            </a:extLst>
          </p:cNvPr>
          <p:cNvSpPr/>
          <p:nvPr/>
        </p:nvSpPr>
        <p:spPr>
          <a:xfrm>
            <a:off x="5425236" y="3110266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соблюдению сроков вывоза мусора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45882" y="2464288"/>
            <a:ext cx="344142" cy="403218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425236" y="3949216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региональных властей в релокации медицинских работников из других населенных пунктов путем выделения ведомственного жилья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E84339A-1D2E-CD19-437A-044A78023A7F}"/>
              </a:ext>
            </a:extLst>
          </p:cNvPr>
          <p:cNvSpPr/>
          <p:nvPr/>
        </p:nvSpPr>
        <p:spPr>
          <a:xfrm>
            <a:off x="5425238" y="4786784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Обновление парка снегоочистительной техники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45882" y="4118860"/>
            <a:ext cx="344142" cy="403218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51576" y="3274443"/>
            <a:ext cx="344142" cy="403218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45882" y="4962873"/>
            <a:ext cx="344142" cy="403218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5746" y="2468742"/>
            <a:ext cx="338914" cy="392364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5746" y="4097903"/>
            <a:ext cx="338914" cy="39236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766135" y="5619583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населенных пунктах (в т.ч. отсутствие освещения)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xmlns="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5746" y="5779314"/>
            <a:ext cx="338914" cy="392364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425238" y="5621994"/>
            <a:ext cx="4247543" cy="74250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и модернизации дорожной инфраструктуры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45882" y="5775086"/>
            <a:ext cx="344142" cy="403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F40B34-93FA-6F53-6EDD-80B8615C98D9}"/>
              </a:ext>
            </a:extLst>
          </p:cNvPr>
          <p:cNvSpPr/>
          <p:nvPr/>
        </p:nvSpPr>
        <p:spPr>
          <a:xfrm>
            <a:off x="353020" y="3551191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водоснабжения</a:t>
            </a:r>
          </a:p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A2D1DDE9-57E1-D977-7E4B-DD9915958E57}"/>
              </a:ext>
            </a:extLst>
          </p:cNvPr>
          <p:cNvSpPr/>
          <p:nvPr/>
        </p:nvSpPr>
        <p:spPr>
          <a:xfrm>
            <a:off x="3668333" y="1721215"/>
            <a:ext cx="2184769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5EBD4C2A-6D2C-D942-EEC0-ACB5C398F013}"/>
              </a:ext>
            </a:extLst>
          </p:cNvPr>
          <p:cNvSpPr/>
          <p:nvPr/>
        </p:nvSpPr>
        <p:spPr>
          <a:xfrm>
            <a:off x="2118757" y="3568743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00EB3BFF-115F-6D98-566B-64A8DA706088}"/>
              </a:ext>
            </a:extLst>
          </p:cNvPr>
          <p:cNvSpPr/>
          <p:nvPr/>
        </p:nvSpPr>
        <p:spPr>
          <a:xfrm>
            <a:off x="2937891" y="5440047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  <a:endParaRPr lang="ru-RU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района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xmlns="" id="{8DB03B7F-92D2-CA89-A77D-CA2007C69FE3}"/>
              </a:ext>
            </a:extLst>
          </p:cNvPr>
          <p:cNvSpPr/>
          <p:nvPr/>
        </p:nvSpPr>
        <p:spPr>
          <a:xfrm>
            <a:off x="3884494" y="26449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19CD27D8-95D2-A274-3620-D7873362DF03}"/>
              </a:ext>
            </a:extLst>
          </p:cNvPr>
          <p:cNvSpPr/>
          <p:nvPr/>
        </p:nvSpPr>
        <p:spPr>
          <a:xfrm>
            <a:off x="3884494" y="3568743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845E215-0281-A9B4-EE5E-58E1C7DCEBDF}"/>
              </a:ext>
            </a:extLst>
          </p:cNvPr>
          <p:cNvSpPr/>
          <p:nvPr/>
        </p:nvSpPr>
        <p:spPr>
          <a:xfrm>
            <a:off x="3895106" y="4492507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866BCB57-B8E4-574B-9073-E87633F936EE}"/>
              </a:ext>
            </a:extLst>
          </p:cNvPr>
          <p:cNvSpPr/>
          <p:nvPr/>
        </p:nvSpPr>
        <p:spPr>
          <a:xfrm>
            <a:off x="4795231" y="5443823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xmlns="" id="{21378D77-1BB4-D404-B2C9-85AB3840D2E5}"/>
              </a:ext>
            </a:extLst>
          </p:cNvPr>
          <p:cNvSpPr/>
          <p:nvPr/>
        </p:nvSpPr>
        <p:spPr>
          <a:xfrm>
            <a:off x="5650231" y="358251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093EBC96-1DBE-96F7-5270-7960EF465678}"/>
              </a:ext>
            </a:extLst>
          </p:cNvPr>
          <p:cNvSpPr/>
          <p:nvPr/>
        </p:nvSpPr>
        <p:spPr>
          <a:xfrm>
            <a:off x="7415968" y="3255356"/>
            <a:ext cx="2131444" cy="1191163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и администрацией МО 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необходима регулярная рассылка информации о мерах поддержки со стороны администрации</a:t>
            </a:r>
            <a:endParaRPr kumimoji="0" lang="x-none" sz="9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68911"/>
              </p:ext>
            </p:extLst>
          </p:nvPr>
        </p:nvGraphicFramePr>
        <p:xfrm>
          <a:off x="627015" y="1376762"/>
          <a:ext cx="9136391" cy="4897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632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60059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786653">
                  <a:extLst>
                    <a:ext uri="{9D8B030D-6E8A-4147-A177-3AD203B41FA5}">
                      <a16:colId xmlns:a16="http://schemas.microsoft.com/office/drawing/2014/main" xmlns="" val="4045926532"/>
                    </a:ext>
                  </a:extLst>
                </a:gridCol>
                <a:gridCol w="793377">
                  <a:extLst>
                    <a:ext uri="{9D8B030D-6E8A-4147-A177-3AD203B41FA5}">
                      <a16:colId xmlns:a16="http://schemas.microsoft.com/office/drawing/2014/main" xmlns="" val="3825271456"/>
                    </a:ext>
                  </a:extLst>
                </a:gridCol>
                <a:gridCol w="667054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4156422326"/>
                    </a:ext>
                  </a:extLst>
                </a:gridCol>
              </a:tblGrid>
              <a:tr h="669989"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x-none" sz="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x-none" sz="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03230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</a:t>
                      </a:r>
                    </a:p>
                    <a:p>
                      <a:pPr algn="l"/>
                      <a:r>
                        <a:rPr lang="ru-RU" sz="10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обхода п. Красная Заря 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предпринимателей о будущих изменениях в дорожно-транспортной инфраструктуре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392857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инвесторов о новых логистических и иных возможностях при реализации проекта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3042328"/>
                  </a:ext>
                </a:extLst>
              </a:tr>
              <a:tr h="543890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67204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сайта, использование профильных ресурсов для информирования о площадках, публикация рекламных и иных материалов на популярных интернет-ресурсах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028609"/>
                  </a:ext>
                </a:extLst>
              </a:tr>
              <a:tr h="407918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со школьниками для популяризации рабочих специальностей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27774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506195"/>
                  </a:ext>
                </a:extLst>
              </a:tr>
              <a:tr h="407918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бизнеса  для участия в туризме и помощь в разработке маршрутов со стороны администрации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392857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мероприятий с целью сохранения и развития культурного наследия района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0584461"/>
                  </a:ext>
                </a:extLst>
              </a:tr>
              <a:tr h="277745">
                <a:tc rowSpan="2"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о мерах поддержки со стороны администрации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  <a:tr h="407918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7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454FF-6D6D-90E8-E247-1CEA8F55051C}"/>
              </a:ext>
            </a:extLst>
          </p:cNvPr>
          <p:cNvSpPr txBox="1"/>
          <p:nvPr/>
        </p:nvSpPr>
        <p:spPr>
          <a:xfrm>
            <a:off x="3249464" y="6365207"/>
            <a:ext cx="312099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7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xmlns="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52" y="3249000"/>
            <a:ext cx="360000" cy="360000"/>
          </a:xfrm>
          <a:prstGeom prst="rect">
            <a:avLst/>
          </a:prstGeom>
        </p:spPr>
      </p:pic>
      <p:pic>
        <p:nvPicPr>
          <p:cNvPr id="13" name="Рисунок 12" descr="Указатель со сплошной заливкой">
            <a:extLst>
              <a:ext uri="{FF2B5EF4-FFF2-40B4-BE49-F238E27FC236}">
                <a16:creationId xmlns:a16="http://schemas.microsoft.com/office/drawing/2014/main" xmlns="" id="{EC0A4811-76DB-27F1-F5DB-286340BCD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239914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xmlns="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52" y="5704765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8395" y="4240760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xmlns="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3252" y="501167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xmlns="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27016" y="1956987"/>
            <a:ext cx="7932037" cy="422660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7932037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330453"/>
              </p:ext>
            </p:extLst>
          </p:nvPr>
        </p:nvGraphicFramePr>
        <p:xfrm>
          <a:off x="627015" y="1376761"/>
          <a:ext cx="7932038" cy="4806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8627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728627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237392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237392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1158010"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912204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«РФК»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лекарственных препаратов</a:t>
                      </a:r>
                      <a:r>
                        <a:rPr lang="ru-RU" sz="11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 материалов, применяемых в медицинских целях</a:t>
                      </a:r>
                      <a:endParaRPr lang="x-none" sz="11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2241,1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912204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«ВИКО»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1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реализация  продукции  отрасли растениеводства и животноводства</a:t>
                      </a:r>
                      <a:endParaRPr lang="x-none" sz="11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468,8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912204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1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КалининАгро</a:t>
                      </a:r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1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реализация  продукции  отрасли растениеводства и животноводства</a:t>
                      </a:r>
                      <a:endParaRPr lang="x-none" sz="11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77,5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912204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ТнВ</a:t>
                      </a:r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1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Малиновское</a:t>
                      </a:r>
                      <a:r>
                        <a:rPr lang="ru-RU" sz="11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1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реализация  продукции  отрасли растениеводства и животноводства</a:t>
                      </a:r>
                      <a:endParaRPr lang="x-none" sz="11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1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53,4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A19B2A8-7E6D-4C86-13F9-15D2E361B4EA}"/>
              </a:ext>
            </a:extLst>
          </p:cNvPr>
          <p:cNvSpPr/>
          <p:nvPr/>
        </p:nvSpPr>
        <p:spPr>
          <a:xfrm>
            <a:off x="5289747" y="4091991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Валовый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сбор зерна в весе после</a:t>
            </a:r>
            <a:r>
              <a:rPr kumimoji="0" lang="ru-RU" sz="1100" b="1" i="0" u="none" strike="noStrike" kern="1200" cap="none" spc="0" normalizeH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доработки за 2022 год составил 28,7 тыс. тонн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Произведено молока за 2022 год 1846 тонн. Надой на 1 корову составил 3874 кг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«РФК»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489CA34-5BEB-8A6F-06C5-F5487AAD713D}"/>
              </a:ext>
            </a:extLst>
          </p:cNvPr>
          <p:cNvSpPr/>
          <p:nvPr/>
        </p:nvSpPr>
        <p:spPr>
          <a:xfrm>
            <a:off x="627015" y="4091992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производственные площадки на территории муниципального образования: 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п. Ключики, ул. Заводская, д.12А; 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с. Верхняя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Любовша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ул. Набережная,д.1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«ВИКО»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17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17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C00D7DA-3BDD-EBCD-4219-D20983AF0ED0}"/>
              </a:ext>
            </a:extLst>
          </p:cNvPr>
          <p:cNvSpPr/>
          <p:nvPr/>
        </p:nvSpPr>
        <p:spPr>
          <a:xfrm>
            <a:off x="627009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2BDC7A8-D16D-712D-09B3-015B8842E731}"/>
              </a:ext>
            </a:extLst>
          </p:cNvPr>
          <p:cNvSpPr/>
          <p:nvPr/>
        </p:nvSpPr>
        <p:spPr>
          <a:xfrm>
            <a:off x="5289747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направлена на повышение производства продукции растениеводства и животноводства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343025" y="3314700"/>
            <a:ext cx="30099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производитель  некоторых видов фармацевтической продукции и антисептиков на российском рынке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0" name="AutoShape 2" descr="https://optim.tildacdn.com/tild3164-3632-4230-b832-353830336364/-/resize/160x/Union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1" name="AutoShape 3" descr="https://optim.tildacdn.com/tild3164-3632-4230-b832-353830336364/-/resize/160x/Union_1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optim.tildacdn.com/tild3164-3632-4230-b832-353830336364/-/resize/160x/Union_1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3" name="AutoShape 5" descr="https://optim.tildacdn.com/tild3164-3632-4230-b832-353830336364/-/resize/160x/Union_1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optim.tildacdn.com/tild3164-3632-4230-b832-353830336364/-/resize/160x/Union_1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optim.tildacdn.com/tild3164-3632-4230-b832-353830336364/-/resize/160x/Union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optim.tildacdn.com/tild3164-3632-4230-b832-353830336364/-/resize/160x/Union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optim.tildacdn.com/tild3164-3632-4230-b832-353830336364/-/resize/160x/Union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static.tildacdn.com/tild3164-3632-4230-b832-353830336364/Union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https://static.tildacdn.com/tild3164-3632-4230-b832-353830336364/Union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https://static.tildacdn.com/tild3164-3632-4230-b832-353830336364/Union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https://static.tildacdn.com/tild3164-3632-4230-b832-353830336364/Union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Изображение выглядит как Шрифт, логотип, Графи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13071737-DE4D-F8F3-9E8C-5666862D7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02" y="1499745"/>
            <a:ext cx="1299450" cy="58613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дизайн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980B600-25E2-EC24-2DA8-44F5D8EDE3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471" b="38971"/>
          <a:stretch/>
        </p:blipFill>
        <p:spPr>
          <a:xfrm>
            <a:off x="5498131" y="1502161"/>
            <a:ext cx="1237949" cy="58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0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627015" y="3541702"/>
            <a:ext cx="2777659" cy="2027453"/>
          </a:xfrm>
          <a:prstGeom prst="roundRect">
            <a:avLst>
              <a:gd name="adj" fmla="val 1488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A7518F92-BC1F-8F09-057D-3379ABC330B5}"/>
              </a:ext>
            </a:extLst>
          </p:cNvPr>
          <p:cNvSpPr/>
          <p:nvPr/>
        </p:nvSpPr>
        <p:spPr>
          <a:xfrm>
            <a:off x="3522847" y="3541701"/>
            <a:ext cx="3014001" cy="2027453"/>
          </a:xfrm>
          <a:prstGeom prst="roundRect">
            <a:avLst>
              <a:gd name="adj" fmla="val 11838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655020" y="3541701"/>
            <a:ext cx="3132576" cy="2027453"/>
          </a:xfrm>
          <a:prstGeom prst="roundRect">
            <a:avLst>
              <a:gd name="adj" fmla="val 1175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800184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АГРОПРОМЫШЛЕННОГО КОМПЛЕКСА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56,4% в общем объеме отгруженной продукции в 2022 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и ж/д 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853311" y="4123977"/>
            <a:ext cx="21577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0DB3605F-5D1F-38C2-F7AE-FD1D0A54328C}"/>
              </a:ext>
            </a:extLst>
          </p:cNvPr>
          <p:cNvSpPr txBox="1"/>
          <p:nvPr/>
        </p:nvSpPr>
        <p:spPr>
          <a:xfrm>
            <a:off x="3762824" y="4133065"/>
            <a:ext cx="215501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ИНСТИТУТА РАЗВИТИЯ БИЗНЕСА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70BDB9-6572-B7E0-9276-A5A584F6DB98}"/>
              </a:ext>
            </a:extLst>
          </p:cNvPr>
          <p:cNvSpPr txBox="1"/>
          <p:nvPr/>
        </p:nvSpPr>
        <p:spPr>
          <a:xfrm>
            <a:off x="6193373" y="1988197"/>
            <a:ext cx="2074078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ОБЛАСТНОМУ ЦЕНТРУ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км, наличие железнодорожного сообщения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85F3027-8E92-FCDF-0FB4-B90608BF66B3}"/>
              </a:ext>
            </a:extLst>
          </p:cNvPr>
          <p:cNvSpPr txBox="1"/>
          <p:nvPr/>
        </p:nvSpPr>
        <p:spPr>
          <a:xfrm>
            <a:off x="7064455" y="4131374"/>
            <a:ext cx="14889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инвестплощадки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xmlns="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879050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xmlns="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КРАСНОЗОРЕНСКОГО 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Растение со сплошной заливкой">
            <a:extLst>
              <a:ext uri="{FF2B5EF4-FFF2-40B4-BE49-F238E27FC236}">
                <a16:creationId xmlns:a16="http://schemas.microsoft.com/office/drawing/2014/main" xmlns="" id="{037AE00F-5DE1-1BB3-808A-AB1B438FCC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365663" y="5653442"/>
            <a:ext cx="360000" cy="360000"/>
          </a:xfrm>
          <a:prstGeom prst="rect">
            <a:avLst/>
          </a:prstGeom>
        </p:spPr>
      </p:pic>
      <p:pic>
        <p:nvPicPr>
          <p:cNvPr id="31" name="Рисунок 30" descr="Растение со сплошной заливкой">
            <a:extLst>
              <a:ext uri="{FF2B5EF4-FFF2-40B4-BE49-F238E27FC236}">
                <a16:creationId xmlns:a16="http://schemas.microsoft.com/office/drawing/2014/main" xmlns="" id="{037AE00F-5DE1-1BB3-808A-AB1B438FCC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32013" y="157674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7351943" y="1347411"/>
            <a:ext cx="2484580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РАЙОНА 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района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620002" y="1347411"/>
            <a:ext cx="2195998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E892DF85-E276-19EC-9AE4-EDF25C1DD3F8}"/>
              </a:ext>
            </a:extLst>
          </p:cNvPr>
          <p:cNvSpPr/>
          <p:nvPr/>
        </p:nvSpPr>
        <p:spPr>
          <a:xfrm>
            <a:off x="2867188" y="1347411"/>
            <a:ext cx="2195997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1A4B8E0-BDA8-FF6A-9BD0-97F7BBC9403A}"/>
              </a:ext>
            </a:extLst>
          </p:cNvPr>
          <p:cNvSpPr/>
          <p:nvPr/>
        </p:nvSpPr>
        <p:spPr>
          <a:xfrm>
            <a:off x="5112928" y="1352019"/>
            <a:ext cx="2195997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defTabSz="360363">
              <a:tabLst>
                <a:tab pos="442913" algn="l"/>
              </a:tabLst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СЕЛЬСКОХОЗЯЙСТВЕННОЕ ПРОИЗВОДСТВО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Выращивание овощей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286718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9CD9B1A4-5B87-CACD-4C89-1F5A2879F8A7}"/>
              </a:ext>
            </a:extLst>
          </p:cNvPr>
          <p:cNvSpPr/>
          <p:nvPr/>
        </p:nvSpPr>
        <p:spPr>
          <a:xfrm>
            <a:off x="2867187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51F4428-9FCA-5063-D656-8F80EF03FD67}"/>
              </a:ext>
            </a:extLst>
          </p:cNvPr>
          <p:cNvSpPr/>
          <p:nvPr/>
        </p:nvSpPr>
        <p:spPr>
          <a:xfrm>
            <a:off x="2867187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туризма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C8CF6C8-81DD-8B71-71E1-5A623F4AF195}"/>
              </a:ext>
            </a:extLst>
          </p:cNvPr>
          <p:cNvSpPr/>
          <p:nvPr/>
        </p:nvSpPr>
        <p:spPr>
          <a:xfrm>
            <a:off x="286718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консервированную продукцию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446787C7-71E0-4401-A234-F9D01230A173}"/>
              </a:ext>
            </a:extLst>
          </p:cNvPr>
          <p:cNvSpPr/>
          <p:nvPr/>
        </p:nvSpPr>
        <p:spPr>
          <a:xfrm>
            <a:off x="511292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технологичности производства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E4CA7EB7-C354-EF11-6D62-CF3433AAF3E7}"/>
              </a:ext>
            </a:extLst>
          </p:cNvPr>
          <p:cNvSpPr/>
          <p:nvPr/>
        </p:nvSpPr>
        <p:spPr>
          <a:xfrm>
            <a:off x="5112927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39C3BFB0-AC8C-DC51-95F1-FC5B2E117CFA}"/>
              </a:ext>
            </a:extLst>
          </p:cNvPr>
          <p:cNvSpPr/>
          <p:nvPr/>
        </p:nvSpPr>
        <p:spPr>
          <a:xfrm>
            <a:off x="5112927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района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02194ADC-533C-CC03-C944-087B4BB49763}"/>
              </a:ext>
            </a:extLst>
          </p:cNvPr>
          <p:cNvSpPr/>
          <p:nvPr/>
        </p:nvSpPr>
        <p:spPr>
          <a:xfrm>
            <a:off x="511292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доходов, увеличение спроса на продукцию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351943" y="2261826"/>
            <a:ext cx="248458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производителей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351943" y="3307294"/>
            <a:ext cx="248458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производителей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7351943" y="4352762"/>
            <a:ext cx="248458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района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7351943" y="5398230"/>
            <a:ext cx="248458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производителей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СЕЛЬСКОХОЗЯЙСТВЕННОЕ 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Выращивание ягод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9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ПЕРЕРАБОТКА ПРОДУКЦИИ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xmlns="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xmlns="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xmlns="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ОФИЛЬ КРАСНОЗОРЕНСКИЙ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6" y="1956987"/>
            <a:ext cx="7958932" cy="3524252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680785"/>
            <a:ext cx="7958942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92068"/>
              </p:ext>
            </p:extLst>
          </p:nvPr>
        </p:nvGraphicFramePr>
        <p:xfrm>
          <a:off x="627016" y="1680785"/>
          <a:ext cx="7958936" cy="4263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7880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2737880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241588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241588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862463">
                <a:tc>
                  <a:txBody>
                    <a:bodyPr/>
                    <a:lstStyle/>
                    <a:p>
                      <a:pPr algn="ctr"/>
                      <a:r>
                        <a:rPr lang="ru-RU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105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1133605">
                <a:tc>
                  <a:txBody>
                    <a:bodyPr/>
                    <a:lstStyle/>
                    <a:p>
                      <a:pPr algn="l"/>
                      <a:r>
                        <a:rPr lang="ru-RU" sz="105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Глава КФХ  Адоньев Н.В.</a:t>
                      </a:r>
                      <a:endParaRPr lang="x-none" sz="105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Вложение в оборудование, сельскохозяйственную технику</a:t>
                      </a:r>
                      <a:endParaRPr lang="x-none" sz="105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</a:t>
                      </a:r>
                      <a:endParaRPr lang="x-none" sz="105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2021-2023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1133605">
                <a:tc>
                  <a:txBody>
                    <a:bodyPr/>
                    <a:lstStyle/>
                    <a:p>
                      <a:pPr algn="l"/>
                      <a:r>
                        <a:rPr lang="ru-RU" sz="105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Глава КФХ </a:t>
                      </a:r>
                      <a:r>
                        <a:rPr lang="ru-RU" sz="105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Верховцев</a:t>
                      </a:r>
                      <a:r>
                        <a:rPr lang="ru-RU" sz="105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Ю.С.</a:t>
                      </a:r>
                      <a:endParaRPr lang="x-none" sz="105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Вложени</a:t>
                      </a:r>
                      <a:r>
                        <a:rPr lang="ru-RU" sz="105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 в оборудование</a:t>
                      </a:r>
                      <a:endParaRPr lang="x-none" sz="105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x-none" sz="105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x-none" sz="105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1133605">
                <a:tc>
                  <a:txBody>
                    <a:bodyPr/>
                    <a:lstStyle/>
                    <a:p>
                      <a:pPr algn="l"/>
                      <a:r>
                        <a:rPr lang="ru-RU" sz="105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105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Щиголев</a:t>
                      </a:r>
                      <a:r>
                        <a:rPr lang="ru-RU" sz="105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С.Н.</a:t>
                      </a:r>
                      <a:endParaRPr lang="x-none" sz="105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Вложение в оборудование </a:t>
                      </a:r>
                      <a:endParaRPr lang="x-none" sz="105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x-none" sz="105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x-none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105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x-none" sz="105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</a:tbl>
          </a:graphicData>
        </a:graphic>
      </p:graphicFrame>
      <p:pic>
        <p:nvPicPr>
          <p:cNvPr id="12" name="Рисунок 11" descr="Бумага со сплошной заливкой">
            <a:extLst>
              <a:ext uri="{FF2B5EF4-FFF2-40B4-BE49-F238E27FC236}">
                <a16:creationId xmlns:a16="http://schemas.microsoft.com/office/drawing/2014/main" xmlns="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53" y="2916299"/>
            <a:ext cx="313605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КРАСНОЗОРЕСКИЙ РАЙОН </a:t>
            </a:r>
          </a:p>
        </p:txBody>
      </p:sp>
      <p:pic>
        <p:nvPicPr>
          <p:cNvPr id="15" name="Рисунок 14" descr="Бумага со сплошной заливкой">
            <a:extLst>
              <a:ext uri="{FF2B5EF4-FFF2-40B4-BE49-F238E27FC236}">
                <a16:creationId xmlns:a16="http://schemas.microsoft.com/office/drawing/2014/main" xmlns="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53" y="4044475"/>
            <a:ext cx="313605" cy="360000"/>
          </a:xfrm>
          <a:prstGeom prst="rect">
            <a:avLst/>
          </a:prstGeom>
        </p:spPr>
      </p:pic>
      <p:pic>
        <p:nvPicPr>
          <p:cNvPr id="16" name="Рисунок 15" descr="Бумага со сплошной заливкой">
            <a:extLst>
              <a:ext uri="{FF2B5EF4-FFF2-40B4-BE49-F238E27FC236}">
                <a16:creationId xmlns:a16="http://schemas.microsoft.com/office/drawing/2014/main" xmlns="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54" y="5172651"/>
            <a:ext cx="31360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041D042B-3B53-D8B6-B4DC-E053370D7C6B}"/>
              </a:ext>
            </a:extLst>
          </p:cNvPr>
          <p:cNvSpPr/>
          <p:nvPr/>
        </p:nvSpPr>
        <p:spPr>
          <a:xfrm>
            <a:off x="6657236" y="1194163"/>
            <a:ext cx="2769152" cy="775596"/>
          </a:xfrm>
          <a:prstGeom prst="roundRect">
            <a:avLst>
              <a:gd name="adj" fmla="val 2907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x-none" dirty="0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94B40483-324B-CDF9-5457-8B58D46D878F}"/>
              </a:ext>
            </a:extLst>
          </p:cNvPr>
          <p:cNvSpPr/>
          <p:nvPr/>
        </p:nvSpPr>
        <p:spPr>
          <a:xfrm>
            <a:off x="627016" y="1194163"/>
            <a:ext cx="2769152" cy="775596"/>
          </a:xfrm>
          <a:prstGeom prst="roundRect">
            <a:avLst>
              <a:gd name="adj" fmla="val 2907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3238D4C-D3CA-3C40-9E20-F77BB5E78E3E}"/>
              </a:ext>
            </a:extLst>
          </p:cNvPr>
          <p:cNvSpPr/>
          <p:nvPr/>
        </p:nvSpPr>
        <p:spPr>
          <a:xfrm>
            <a:off x="3642126" y="1194163"/>
            <a:ext cx="2769152" cy="775596"/>
          </a:xfrm>
          <a:prstGeom prst="roundRect">
            <a:avLst>
              <a:gd name="adj" fmla="val 2907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3B229075-F001-5284-9486-1B571DB05AE7}"/>
              </a:ext>
            </a:extLst>
          </p:cNvPr>
          <p:cNvSpPr/>
          <p:nvPr/>
        </p:nvSpPr>
        <p:spPr>
          <a:xfrm>
            <a:off x="6657235" y="2087115"/>
            <a:ext cx="2769153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7F781C-DC1B-0C6C-6FC9-D556840BFDCD}"/>
              </a:ext>
            </a:extLst>
          </p:cNvPr>
          <p:cNvSpPr/>
          <p:nvPr/>
        </p:nvSpPr>
        <p:spPr>
          <a:xfrm>
            <a:off x="627015" y="2087115"/>
            <a:ext cx="2769153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3EB81144-74B3-A3ED-2E67-D01C2E3D9989}"/>
              </a:ext>
            </a:extLst>
          </p:cNvPr>
          <p:cNvSpPr/>
          <p:nvPr/>
        </p:nvSpPr>
        <p:spPr>
          <a:xfrm>
            <a:off x="3642125" y="2087115"/>
            <a:ext cx="2769153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xmlns="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59656" y="2216863"/>
            <a:ext cx="409906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xmlns="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8985" y="2216863"/>
            <a:ext cx="409906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xmlns="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67712" y="2216863"/>
            <a:ext cx="409906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819832" y="2706611"/>
            <a:ext cx="239638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Имущественная поддержка для предприятий малого бизнеса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Оказание консультационной поддержки: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5CB-8A76-A6A7-72FB-255EE557C593}"/>
              </a:ext>
            </a:extLst>
          </p:cNvPr>
          <p:cNvSpPr txBox="1"/>
          <p:nvPr/>
        </p:nvSpPr>
        <p:spPr>
          <a:xfrm>
            <a:off x="3834557" y="2702003"/>
            <a:ext cx="2404878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ягодной фермы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хозяйства по выращиванию овощей, в том числе в закрытом грунте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spc="-20" dirty="0">
                <a:latin typeface="Arial" panose="020B0604020202020204" pitchFamily="34" charset="0"/>
                <a:cs typeface="Arial" panose="020B0604020202020204" pitchFamily="34" charset="0"/>
              </a:rPr>
              <a:t>Открытие цеха  по переработке овощной продукции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spc="-20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 (ИЖС)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CC2DF-5EF1-D88D-3BB7-59FF7AF74F4E}"/>
              </a:ext>
            </a:extLst>
          </p:cNvPr>
          <p:cNvSpPr txBox="1"/>
          <p:nvPr/>
        </p:nvSpPr>
        <p:spPr>
          <a:xfrm>
            <a:off x="6878443" y="2706611"/>
            <a:ext cx="239638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spc="-2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000" b="1" spc="-20" dirty="0" err="1">
                <a:latin typeface="Arial" panose="020B0604020202020204" pitchFamily="34" charset="0"/>
                <a:cs typeface="Arial" panose="020B0604020202020204" pitchFamily="34" charset="0"/>
              </a:rPr>
              <a:t>глэмпинга</a:t>
            </a:r>
            <a:r>
              <a:rPr lang="ru-RU" sz="1000" b="1" spc="-20" dirty="0">
                <a:latin typeface="Arial" panose="020B0604020202020204" pitchFamily="34" charset="0"/>
                <a:cs typeface="Arial" panose="020B0604020202020204" pitchFamily="34" charset="0"/>
              </a:rPr>
              <a:t> для комфортного отдыха на природе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КРАСНОЗОРЕСКИЙ РАЙОН </a:t>
            </a: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E7DE80EC-0D5E-2CE5-A253-1B23860C0938}"/>
              </a:ext>
            </a:extLst>
          </p:cNvPr>
          <p:cNvSpPr/>
          <p:nvPr/>
        </p:nvSpPr>
        <p:spPr>
          <a:xfrm>
            <a:off x="625296" y="1703945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НИШИ,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CFE9C40-B962-807E-4F57-B06931E7A9CF}"/>
              </a:ext>
            </a:extLst>
          </p:cNvPr>
          <p:cNvSpPr/>
          <p:nvPr/>
        </p:nvSpPr>
        <p:spPr>
          <a:xfrm>
            <a:off x="3713466" y="1703945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D7DFB136-02A2-AE0A-8B68-20139327D9C7}"/>
              </a:ext>
            </a:extLst>
          </p:cNvPr>
          <p:cNvSpPr/>
          <p:nvPr/>
        </p:nvSpPr>
        <p:spPr>
          <a:xfrm>
            <a:off x="3716905" y="263588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расширения функциональности существующего хозяйства</a:t>
            </a: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2F060A51-0F2B-363B-5CB8-B01458A861EB}"/>
              </a:ext>
            </a:extLst>
          </p:cNvPr>
          <p:cNvSpPr/>
          <p:nvPr/>
        </p:nvSpPr>
        <p:spPr>
          <a:xfrm>
            <a:off x="6817757" y="1703945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D2D95E1-482D-ED49-3278-F9B13CD646F5}"/>
              </a:ext>
            </a:extLst>
          </p:cNvPr>
          <p:cNvSpPr/>
          <p:nvPr/>
        </p:nvSpPr>
        <p:spPr>
          <a:xfrm>
            <a:off x="621446" y="2626284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ХОЗЯЙСТВА ПО ВЫРАЩИВАНИЮ ОВОЩЕЙ, В ТОМ ЧИСЛЕ В ЗАКРЫТОМ</a:t>
            </a:r>
            <a:r>
              <a:rPr kumimoji="0" lang="ru-RU" sz="9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ГРУНТЕ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15DA7B63-15C3-8BD4-B69B-67FC0FF2FF1C}"/>
              </a:ext>
            </a:extLst>
          </p:cNvPr>
          <p:cNvSpPr/>
          <p:nvPr/>
        </p:nvSpPr>
        <p:spPr>
          <a:xfrm>
            <a:off x="621446" y="364953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ЯГОДНОЙ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5B831CE5-5EF6-D2B0-B1EA-7CCDE35543AD}"/>
              </a:ext>
            </a:extLst>
          </p:cNvPr>
          <p:cNvSpPr/>
          <p:nvPr/>
        </p:nvSpPr>
        <p:spPr>
          <a:xfrm>
            <a:off x="627016" y="4738012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ТУРИЗМА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07A62703-E669-90E7-14C5-24861E469126}"/>
              </a:ext>
            </a:extLst>
          </p:cNvPr>
          <p:cNvSpPr/>
          <p:nvPr/>
        </p:nvSpPr>
        <p:spPr>
          <a:xfrm>
            <a:off x="3724106" y="368135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создания нового производства 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8A45D0F1-B7AD-B411-0327-CE1C4017B2D4}"/>
              </a:ext>
            </a:extLst>
          </p:cNvPr>
          <p:cNvSpPr/>
          <p:nvPr/>
        </p:nvSpPr>
        <p:spPr>
          <a:xfrm>
            <a:off x="3731307" y="477068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исторических мест, которые было бы интересно посетить туристам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9EEA01EE-7DB6-0FD9-25A5-44A7A7285E21}"/>
              </a:ext>
            </a:extLst>
          </p:cNvPr>
          <p:cNvSpPr/>
          <p:nvPr/>
        </p:nvSpPr>
        <p:spPr>
          <a:xfrm>
            <a:off x="6819477" y="263123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цеха переработки продукции на базе текущего производства </a:t>
            </a: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производства и увеличение доходов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12A29E5A-1FC1-A504-AD05-3731BB6D4051}"/>
              </a:ext>
            </a:extLst>
          </p:cNvPr>
          <p:cNvSpPr/>
          <p:nvPr/>
        </p:nvSpPr>
        <p:spPr>
          <a:xfrm>
            <a:off x="6819477" y="367670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оптимизировать бизнес-процессы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650FD8A6-963A-5995-BA9F-9B78037E8BC9}"/>
              </a:ext>
            </a:extLst>
          </p:cNvPr>
          <p:cNvSpPr/>
          <p:nvPr/>
        </p:nvSpPr>
        <p:spPr>
          <a:xfrm>
            <a:off x="6821197" y="477068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Популяризация культурного наследия района</a:t>
            </a: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xmlns="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902747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3948365"/>
            <a:ext cx="360000" cy="360000"/>
          </a:xfrm>
          <a:prstGeom prst="rect">
            <a:avLst/>
          </a:prstGeom>
        </p:spPr>
      </p:pic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xmlns="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4981292"/>
            <a:ext cx="360000" cy="360000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xmlns="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9EEA01EE-7DB6-0FD9-25A5-44A7A7285E21}"/>
              </a:ext>
            </a:extLst>
          </p:cNvPr>
          <p:cNvSpPr/>
          <p:nvPr/>
        </p:nvSpPr>
        <p:spPr>
          <a:xfrm>
            <a:off x="6939600" y="372805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нового производства </a:t>
            </a:r>
          </a:p>
          <a:p>
            <a:pPr lvl="0">
              <a:defRPr/>
            </a:pP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</a:p>
        </p:txBody>
      </p:sp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7807670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точках подключения, ресурсных мощностях, транспортной и инженерной инфраструктуре можно на сайте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https://krzarya.ru/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7807670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округе можно на сайте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https://krzarya.ru/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xmlns="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03310" y="3458761"/>
            <a:ext cx="444352" cy="372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19699" y="1529875"/>
            <a:ext cx="7809639" cy="1089019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ED5127D8-F80B-2E74-96D7-6C60603119FC}"/>
              </a:ext>
            </a:extLst>
          </p:cNvPr>
          <p:cNvSpPr/>
          <p:nvPr/>
        </p:nvSpPr>
        <p:spPr>
          <a:xfrm>
            <a:off x="621667" y="2760771"/>
            <a:ext cx="7809639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D28A327-E730-2B92-6BD0-2BE87DFA2691}"/>
              </a:ext>
            </a:extLst>
          </p:cNvPr>
          <p:cNvSpPr txBox="1"/>
          <p:nvPr/>
        </p:nvSpPr>
        <p:spPr>
          <a:xfrm>
            <a:off x="1905768" y="3001805"/>
            <a:ext cx="52016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x-none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4248411" y="1646755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48F919B7-90B8-C9E2-4B26-E6EE9FAC0F10}"/>
              </a:ext>
            </a:extLst>
          </p:cNvPr>
          <p:cNvSpPr txBox="1"/>
          <p:nvPr/>
        </p:nvSpPr>
        <p:spPr>
          <a:xfrm>
            <a:off x="1828313" y="3492876"/>
            <a:ext cx="16883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41,01 руб.</a:t>
            </a:r>
          </a:p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90DEA080-6B2C-362A-231A-C9436F916D74}"/>
              </a:ext>
            </a:extLst>
          </p:cNvPr>
          <p:cNvSpPr txBox="1"/>
          <p:nvPr/>
        </p:nvSpPr>
        <p:spPr>
          <a:xfrm>
            <a:off x="1824419" y="4007226"/>
            <a:ext cx="16883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26,8 руб.</a:t>
            </a:r>
          </a:p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A739D09-46B0-1DCC-5AF6-CC88281C6D1B}"/>
              </a:ext>
            </a:extLst>
          </p:cNvPr>
          <p:cNvSpPr txBox="1"/>
          <p:nvPr/>
        </p:nvSpPr>
        <p:spPr>
          <a:xfrm>
            <a:off x="5564664" y="3517674"/>
            <a:ext cx="16883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6,77811 руб.</a:t>
            </a:r>
          </a:p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C4EF67B-79D6-EF4B-9677-0966A8E74B66}"/>
              </a:ext>
            </a:extLst>
          </p:cNvPr>
          <p:cNvSpPr txBox="1"/>
          <p:nvPr/>
        </p:nvSpPr>
        <p:spPr>
          <a:xfrm>
            <a:off x="5564664" y="4007226"/>
            <a:ext cx="19802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,36 руб.</a:t>
            </a:r>
          </a:p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xmlns="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xmlns="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41335" y="3997543"/>
            <a:ext cx="444352" cy="372236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xmlns="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22360" y="3937914"/>
            <a:ext cx="444352" cy="372236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xmlns="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141335" y="3485265"/>
            <a:ext cx="444352" cy="372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КРАСНОЗОРЕНСКИЙ РАЙОН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F8FC934-9947-4B59-8AAD-890630943A4D}"/>
              </a:ext>
            </a:extLst>
          </p:cNvPr>
          <p:cNvSpPr txBox="1"/>
          <p:nvPr/>
        </p:nvSpPr>
        <p:spPr>
          <a:xfrm>
            <a:off x="4387580" y="1854410"/>
            <a:ext cx="23541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rownfield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17B001-2C7E-D095-5965-6E9C126B81F0}"/>
              </a:ext>
            </a:extLst>
          </p:cNvPr>
          <p:cNvSpPr txBox="1"/>
          <p:nvPr/>
        </p:nvSpPr>
        <p:spPr>
          <a:xfrm>
            <a:off x="4285957" y="2092720"/>
            <a:ext cx="4953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 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КРАСНОЗОРЕНСКИЙ РАЙОН 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xmlns="" id="{0847F14E-62AB-4FAE-83B8-1FC9CC5FA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120372"/>
              </p:ext>
            </p:extLst>
          </p:nvPr>
        </p:nvGraphicFramePr>
        <p:xfrm>
          <a:off x="627016" y="1525739"/>
          <a:ext cx="3603239" cy="3664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4911">
                  <a:extLst>
                    <a:ext uri="{9D8B030D-6E8A-4147-A177-3AD203B41FA5}">
                      <a16:colId xmlns:a16="http://schemas.microsoft.com/office/drawing/2014/main" xmlns="" val="305111134"/>
                    </a:ext>
                  </a:extLst>
                </a:gridCol>
                <a:gridCol w="2318328">
                  <a:extLst>
                    <a:ext uri="{9D8B030D-6E8A-4147-A177-3AD203B41FA5}">
                      <a16:colId xmlns:a16="http://schemas.microsoft.com/office/drawing/2014/main" xmlns="" val="2290359663"/>
                    </a:ext>
                  </a:extLst>
                </a:gridCol>
              </a:tblGrid>
              <a:tr h="3295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57:21:0410101:99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7238116"/>
                  </a:ext>
                </a:extLst>
              </a:tr>
              <a:tr h="3295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1 328 кв. м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06406386"/>
                  </a:ext>
                </a:extLst>
              </a:tr>
              <a:tr h="656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R="2012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Орловская область, р-н 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Краснозоренский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д. 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Протасово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здание школы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4227683"/>
                  </a:ext>
                </a:extLst>
              </a:tr>
              <a:tr h="464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Земли населенных пунктов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0865690"/>
                  </a:ext>
                </a:extLst>
              </a:tr>
              <a:tr h="570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разрешенного использования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эксплуатации и обслуживания зданий школы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45266020"/>
                  </a:ext>
                </a:extLst>
              </a:tr>
              <a:tr h="656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Инфраструктура</a:t>
                      </a: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Montserrat" pitchFamily="2" charset="-52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Автомобильная дорога с твердым покрытием. Коммуникации подведены к зданию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3983355"/>
                  </a:ext>
                </a:extLst>
              </a:tr>
              <a:tr h="656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Правообладатель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участка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Муниципальное образование «</a:t>
                      </a:r>
                      <a:r>
                        <a:rPr lang="ru-RU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Краснозоренский</a:t>
                      </a: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район»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89851245"/>
                  </a:ext>
                </a:extLst>
              </a:tr>
            </a:tbl>
          </a:graphicData>
        </a:graphic>
      </p:graphicFrame>
      <p:pic>
        <p:nvPicPr>
          <p:cNvPr id="6" name="Рисунок 5" descr="Изображение выглядит как карта, снимок экрана, Аэрофотосъем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3EEF268-CDC3-463F-A9A2-4108726E9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0" t="-987" r="4897" b="987"/>
          <a:stretch/>
        </p:blipFill>
        <p:spPr>
          <a:xfrm>
            <a:off x="4507345" y="1250741"/>
            <a:ext cx="5204052" cy="38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32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КРАСНОЗОРЕНСКИЙ РАЙОН 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3664E431-0FA5-4373-AD07-124E904BB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575113"/>
              </p:ext>
            </p:extLst>
          </p:nvPr>
        </p:nvGraphicFramePr>
        <p:xfrm>
          <a:off x="627016" y="1449099"/>
          <a:ext cx="4199559" cy="3765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xmlns="" val="305111134"/>
                    </a:ext>
                  </a:extLst>
                </a:gridCol>
                <a:gridCol w="2759015">
                  <a:extLst>
                    <a:ext uri="{9D8B030D-6E8A-4147-A177-3AD203B41FA5}">
                      <a16:colId xmlns:a16="http://schemas.microsoft.com/office/drawing/2014/main" xmlns="" val="2290359663"/>
                    </a:ext>
                  </a:extLst>
                </a:gridCol>
              </a:tblGrid>
              <a:tr h="2516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57:21:0010208:78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7238116"/>
                  </a:ext>
                </a:extLst>
              </a:tr>
              <a:tr h="2516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142 600 кв. м.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06406386"/>
                  </a:ext>
                </a:extLst>
              </a:tr>
              <a:tr h="374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R="2012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Орловская область, р-н 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Краснозоренский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п. Красная Заря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4227683"/>
                  </a:ext>
                </a:extLst>
              </a:tr>
              <a:tr h="251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Земли населенных пунктов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0865690"/>
                  </a:ext>
                </a:extLst>
              </a:tr>
              <a:tr h="435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разрешенного использования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 жилищное строительство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4526602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Инфраструктура</a:t>
                      </a: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Montserrat" pitchFamily="2" charset="-52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Автомобильная дорога с твердым покрытием примыкает к земельному участку.</a:t>
                      </a:r>
                    </a:p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Montserrat" pitchFamily="2" charset="-52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 возможность подведения сетей инженерно-технического обеспечения и объектов инженерной  инфраструктуры.</a:t>
                      </a:r>
                    </a:p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Montserrat" pitchFamily="2" charset="-52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Объекты водоснабжения, электрические сети  на расстоянии 50 м. До газопровода 100 м.  Расстояние от  земельного участка до жилых массивов 50 м.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3983355"/>
                  </a:ext>
                </a:extLst>
              </a:tr>
              <a:tr h="251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Правообладатель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участка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не разграниченная 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89851245"/>
                  </a:ext>
                </a:extLst>
              </a:tr>
            </a:tbl>
          </a:graphicData>
        </a:graphic>
      </p:graphicFrame>
      <p:pic>
        <p:nvPicPr>
          <p:cNvPr id="6" name="Рисунок 5" descr="Изображение выглядит как карта, Аэрофотосъемка, С высоты птичьего полета, воздуш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129B14E-3441-0A87-9A64-9B920DBA4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611" y="1507972"/>
            <a:ext cx="4979165" cy="32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7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КРАСНОЗОРЕНСКИЙ РАЙОН 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7CB9DAE-5F87-42C8-AC22-4E34E15AD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259591"/>
              </p:ext>
            </p:extLst>
          </p:nvPr>
        </p:nvGraphicFramePr>
        <p:xfrm>
          <a:off x="627016" y="1583211"/>
          <a:ext cx="3487784" cy="3839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389">
                  <a:extLst>
                    <a:ext uri="{9D8B030D-6E8A-4147-A177-3AD203B41FA5}">
                      <a16:colId xmlns:a16="http://schemas.microsoft.com/office/drawing/2014/main" xmlns="" val="305111134"/>
                    </a:ext>
                  </a:extLst>
                </a:gridCol>
                <a:gridCol w="2291395">
                  <a:extLst>
                    <a:ext uri="{9D8B030D-6E8A-4147-A177-3AD203B41FA5}">
                      <a16:colId xmlns:a16="http://schemas.microsoft.com/office/drawing/2014/main" xmlns="" val="2290359663"/>
                    </a:ext>
                  </a:extLst>
                </a:gridCol>
              </a:tblGrid>
              <a:tr h="340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57:21:0400101:58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7238116"/>
                  </a:ext>
                </a:extLst>
              </a:tr>
              <a:tr h="340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64 335 кв. м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06406386"/>
                  </a:ext>
                </a:extLst>
              </a:tr>
              <a:tr h="50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R="2012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Орловская область, 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Краснозоренский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район, с/п Покровское , д. 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Карпово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4227683"/>
                  </a:ext>
                </a:extLst>
              </a:tr>
              <a:tr h="340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земель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Земли населенных пунктов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0865690"/>
                  </a:ext>
                </a:extLst>
              </a:tr>
              <a:tr h="589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разрешенного использования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строительства зданий и сооружений сельскохозяйственного назначения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45266020"/>
                  </a:ext>
                </a:extLst>
              </a:tr>
              <a:tr h="929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Инфраструктура</a:t>
                      </a: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Montserrat" pitchFamily="2" charset="-52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Автомобильная дорога с твердым покрытием. </a:t>
                      </a:r>
                    </a:p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Montserrat" pitchFamily="2" charset="-52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Коммуникации подведены к  границам участка.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3983355"/>
                  </a:ext>
                </a:extLst>
              </a:tr>
              <a:tr h="679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Правообладатель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участка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467" marR="19467" marT="0" marB="7200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не разграниченная </a:t>
                      </a:r>
                    </a:p>
                  </a:txBody>
                  <a:tcPr marL="19467" marR="19467" marT="0" marB="72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89851245"/>
                  </a:ext>
                </a:extLst>
              </a:tr>
            </a:tbl>
          </a:graphicData>
        </a:graphic>
      </p:graphicFrame>
      <p:pic>
        <p:nvPicPr>
          <p:cNvPr id="6" name="Рисунок 5" descr="Изображение выглядит как карта, Аэрофотосъемка, детская площад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5C3ED10-6F0E-8409-4B52-2D6E54FDD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055" y="1401546"/>
            <a:ext cx="5506542" cy="343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4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C460D8B-A2D5-EB35-FFCE-B53F28685B34}"/>
              </a:ext>
            </a:extLst>
          </p:cNvPr>
          <p:cNvSpPr/>
          <p:nvPr/>
        </p:nvSpPr>
        <p:spPr>
          <a:xfrm>
            <a:off x="2865256" y="1399899"/>
            <a:ext cx="3348000" cy="775597"/>
          </a:xfrm>
          <a:prstGeom prst="roundRect">
            <a:avLst>
              <a:gd name="adj" fmla="val 33100"/>
            </a:avLst>
          </a:prstGeom>
          <a:gradFill flip="none" rotWithShape="1">
            <a:gsLst>
              <a:gs pos="0">
                <a:srgbClr val="B1C1E4">
                  <a:tint val="66000"/>
                  <a:satMod val="160000"/>
                </a:srgbClr>
              </a:gs>
              <a:gs pos="50000">
                <a:srgbClr val="B1C1E4">
                  <a:tint val="44500"/>
                  <a:satMod val="160000"/>
                </a:srgbClr>
              </a:gs>
              <a:gs pos="100000">
                <a:srgbClr val="B1C1E4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C391C53-720A-96BE-9A55-A777FD939A6A}"/>
              </a:ext>
            </a:extLst>
          </p:cNvPr>
          <p:cNvSpPr/>
          <p:nvPr/>
        </p:nvSpPr>
        <p:spPr>
          <a:xfrm>
            <a:off x="620407" y="2283850"/>
            <a:ext cx="2194814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И ПРЕДПРИНИМАТЕЛЕЙ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FD6CE53-58D8-A966-7A1A-4AA928A9B291}"/>
              </a:ext>
            </a:extLst>
          </p:cNvPr>
          <p:cNvSpPr/>
          <p:nvPr/>
        </p:nvSpPr>
        <p:spPr>
          <a:xfrm>
            <a:off x="610237" y="4450887"/>
            <a:ext cx="2195999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B1E128B1-995E-EC41-5EB8-A39E158581E1}"/>
              </a:ext>
            </a:extLst>
          </p:cNvPr>
          <p:cNvSpPr/>
          <p:nvPr/>
        </p:nvSpPr>
        <p:spPr>
          <a:xfrm>
            <a:off x="6264480" y="1400481"/>
            <a:ext cx="3559018" cy="775597"/>
          </a:xfrm>
          <a:prstGeom prst="roundRect">
            <a:avLst>
              <a:gd name="adj" fmla="val 33100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2F7540E-092E-60C6-7571-A4EF5CD19B88}"/>
              </a:ext>
            </a:extLst>
          </p:cNvPr>
          <p:cNvSpPr/>
          <p:nvPr/>
        </p:nvSpPr>
        <p:spPr>
          <a:xfrm>
            <a:off x="2883266" y="2282213"/>
            <a:ext cx="3348000" cy="61881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с предпринимателями (рассылки на почты предпринимателей, звонки, ежегодные встречи)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90A026D4-720E-6A15-BA60-176A2D0864BE}"/>
              </a:ext>
            </a:extLst>
          </p:cNvPr>
          <p:cNvSpPr/>
          <p:nvPr/>
        </p:nvSpPr>
        <p:spPr>
          <a:xfrm>
            <a:off x="2890735" y="4460567"/>
            <a:ext cx="3348000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9AF7ABEC-783A-2BF0-D560-E0555624AD14}"/>
              </a:ext>
            </a:extLst>
          </p:cNvPr>
          <p:cNvSpPr/>
          <p:nvPr/>
        </p:nvSpPr>
        <p:spPr>
          <a:xfrm>
            <a:off x="6264481" y="2267634"/>
            <a:ext cx="3559019" cy="64377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и предпринимателей, регулярная коммуникация</a:t>
            </a: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предпринимателями (почтовая рассылка, звонки, общий чат администрации с предпринимателями)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421A2ED1-F024-4A7A-BD56-4C7BB30C0C67}"/>
              </a:ext>
            </a:extLst>
          </p:cNvPr>
          <p:cNvSpPr/>
          <p:nvPr/>
        </p:nvSpPr>
        <p:spPr>
          <a:xfrm>
            <a:off x="6277504" y="4402587"/>
            <a:ext cx="3559019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8101" y="2398407"/>
            <a:ext cx="365554" cy="399745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xmlns="" id="{EB6B743D-795C-9F66-43B5-0D7D12A5B711}"/>
              </a:ext>
            </a:extLst>
          </p:cNvPr>
          <p:cNvSpPr/>
          <p:nvPr/>
        </p:nvSpPr>
        <p:spPr>
          <a:xfrm>
            <a:off x="610239" y="3003761"/>
            <a:ext cx="2195999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6A51D4D3-64AC-23A3-E627-9D01F40E6EB2}"/>
              </a:ext>
            </a:extLst>
          </p:cNvPr>
          <p:cNvSpPr/>
          <p:nvPr/>
        </p:nvSpPr>
        <p:spPr>
          <a:xfrm>
            <a:off x="610238" y="3730276"/>
            <a:ext cx="2195999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51447579-5086-5E11-AF44-D45DBDED33A5}"/>
              </a:ext>
            </a:extLst>
          </p:cNvPr>
          <p:cNvSpPr/>
          <p:nvPr/>
        </p:nvSpPr>
        <p:spPr>
          <a:xfrm>
            <a:off x="2888351" y="3004264"/>
            <a:ext cx="3348000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xmlns="" id="{7C9486C7-ED75-2FF8-33C8-C0332847A33F}"/>
              </a:ext>
            </a:extLst>
          </p:cNvPr>
          <p:cNvSpPr/>
          <p:nvPr/>
        </p:nvSpPr>
        <p:spPr>
          <a:xfrm>
            <a:off x="2883266" y="3737203"/>
            <a:ext cx="3348000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CD48F55F-F4ED-4364-E95B-98D535EDD6D8}"/>
              </a:ext>
            </a:extLst>
          </p:cNvPr>
          <p:cNvSpPr/>
          <p:nvPr/>
        </p:nvSpPr>
        <p:spPr>
          <a:xfrm>
            <a:off x="6264480" y="2992474"/>
            <a:ext cx="3559019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до прихода инвестора на объект с целью экономии времени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xmlns="" id="{474725A6-A4DD-6C99-3AE6-2DBC5A8F19E9}"/>
              </a:ext>
            </a:extLst>
          </p:cNvPr>
          <p:cNvSpPr/>
          <p:nvPr/>
        </p:nvSpPr>
        <p:spPr>
          <a:xfrm>
            <a:off x="6264480" y="3707783"/>
            <a:ext cx="3559019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8101" y="3103462"/>
            <a:ext cx="365554" cy="399745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xmlns="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54593" y="3132131"/>
            <a:ext cx="360000" cy="377828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8101" y="3834434"/>
            <a:ext cx="365554" cy="399745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xmlns="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54593" y="3846494"/>
            <a:ext cx="360000" cy="377828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8F2C9022-10A3-0D35-CA05-80E92637D0EB}"/>
              </a:ext>
            </a:extLst>
          </p:cNvPr>
          <p:cNvSpPr/>
          <p:nvPr/>
        </p:nvSpPr>
        <p:spPr>
          <a:xfrm>
            <a:off x="610236" y="5166211"/>
            <a:ext cx="2195999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13BF7DE7-719C-8EA1-6A8B-47FABDE54711}"/>
              </a:ext>
            </a:extLst>
          </p:cNvPr>
          <p:cNvSpPr/>
          <p:nvPr/>
        </p:nvSpPr>
        <p:spPr>
          <a:xfrm>
            <a:off x="610235" y="5880469"/>
            <a:ext cx="2195999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AD24024F-306A-2906-6186-DF6244617AD9}"/>
              </a:ext>
            </a:extLst>
          </p:cNvPr>
          <p:cNvSpPr/>
          <p:nvPr/>
        </p:nvSpPr>
        <p:spPr>
          <a:xfrm>
            <a:off x="2883266" y="5163039"/>
            <a:ext cx="3348000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при возникновении интереса с их стороны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56BF571-D559-1AE5-97A9-339C60CDBD58}"/>
              </a:ext>
            </a:extLst>
          </p:cNvPr>
          <p:cNvSpPr/>
          <p:nvPr/>
        </p:nvSpPr>
        <p:spPr>
          <a:xfrm>
            <a:off x="2883266" y="5889831"/>
            <a:ext cx="3330316" cy="63307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C659C721-60D7-16F6-22C9-5D4F85D947F4}"/>
              </a:ext>
            </a:extLst>
          </p:cNvPr>
          <p:cNvSpPr/>
          <p:nvPr/>
        </p:nvSpPr>
        <p:spPr>
          <a:xfrm>
            <a:off x="6264481" y="5124699"/>
            <a:ext cx="3559019" cy="65575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xmlns="" id="{BC0EC73D-8ED4-29A5-781D-A7DA2ACB84DB}"/>
              </a:ext>
            </a:extLst>
          </p:cNvPr>
          <p:cNvSpPr/>
          <p:nvPr/>
        </p:nvSpPr>
        <p:spPr>
          <a:xfrm>
            <a:off x="6277505" y="5885150"/>
            <a:ext cx="3545994" cy="62172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8101" y="4511112"/>
            <a:ext cx="365554" cy="399745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8101" y="5252705"/>
            <a:ext cx="365554" cy="399745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xmlns="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58256" y="5287515"/>
            <a:ext cx="360000" cy="377828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8101" y="5993054"/>
            <a:ext cx="365554" cy="399745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54593" y="2406450"/>
            <a:ext cx="365554" cy="383657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54593" y="4572931"/>
            <a:ext cx="365554" cy="383657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54593" y="6009142"/>
            <a:ext cx="365554" cy="383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xmlns="" id="{BB6606D4-7A56-C6FA-4FAB-9417396C957B}"/>
              </a:ext>
            </a:extLst>
          </p:cNvPr>
          <p:cNvSpPr/>
          <p:nvPr/>
        </p:nvSpPr>
        <p:spPr>
          <a:xfrm>
            <a:off x="619219" y="1399899"/>
            <a:ext cx="2187015" cy="775597"/>
          </a:xfrm>
          <a:prstGeom prst="roundRect">
            <a:avLst>
              <a:gd name="adj" fmla="val 33100"/>
            </a:avLst>
          </a:prstGeom>
          <a:gradFill flip="none" rotWithShape="1">
            <a:gsLst>
              <a:gs pos="0">
                <a:srgbClr val="B1C1E4">
                  <a:tint val="66000"/>
                  <a:satMod val="160000"/>
                </a:srgbClr>
              </a:gs>
              <a:gs pos="50000">
                <a:srgbClr val="B1C1E4">
                  <a:tint val="44500"/>
                  <a:satMod val="160000"/>
                </a:srgbClr>
              </a:gs>
              <a:gs pos="100000">
                <a:srgbClr val="B1C1E4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МЕХАНИЗМЫ РАБОТЫ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CD312A-3945-4E88-A499-2249837E972D}"/>
              </a:ext>
            </a:extLst>
          </p:cNvPr>
          <p:cNvSpPr txBox="1"/>
          <p:nvPr/>
        </p:nvSpPr>
        <p:spPr>
          <a:xfrm>
            <a:off x="4010286" y="1409354"/>
            <a:ext cx="52928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совещаний, круглых столов с предпринимателями </a:t>
            </a:r>
            <a:b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самозанятыми по актуальным вопросам осуществления их деятельности, в том числе с участием контрольно-надзорных органов.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дополнительного профессионального обучения граждан в сфере предпринимательства и самозанятости реализуются КУ ОО «Центр занятости населения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Краснозоренского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района», а также ОАО «Орловский региональный гарантийный фонд» (г. Орел, ул. Ленина, д.1).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и информирование начинающих предпринимателей и самозанятых по вопросам ведения их деятельности, получения разного рода государственной и муниципальной поддержки.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эффективной имущественной поддержки  осуществляется в виде передачи во владение и (или) в пользование  муниципального имущества, в том числе земельных участков, зданий, строений, сооружений, оборудования,  транспортных средств и др. на возмездной или безвозмездной основе в соответствии с принятыми нормативными актами.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/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xmlns="" id="{28808552-A69D-49D3-B0D5-55132C756CA2}"/>
              </a:ext>
            </a:extLst>
          </p:cNvPr>
          <p:cNvSpPr/>
          <p:nvPr/>
        </p:nvSpPr>
        <p:spPr>
          <a:xfrm>
            <a:off x="602846" y="1202119"/>
            <a:ext cx="3153430" cy="4461898"/>
          </a:xfrm>
          <a:prstGeom prst="roundRect">
            <a:avLst>
              <a:gd name="adj" fmla="val 9684"/>
            </a:avLst>
          </a:prstGeom>
          <a:solidFill>
            <a:srgbClr val="B1C1E4">
              <a:alpha val="56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9A92BF3-E377-4A51-A92D-8F3713C82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4" t="66746" r="16832" b="6837"/>
          <a:stretch/>
        </p:blipFill>
        <p:spPr>
          <a:xfrm>
            <a:off x="856857" y="1591683"/>
            <a:ext cx="730204" cy="72362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67C894E-8F41-420B-8324-12CB11BAD370}"/>
              </a:ext>
            </a:extLst>
          </p:cNvPr>
          <p:cNvSpPr/>
          <p:nvPr/>
        </p:nvSpPr>
        <p:spPr>
          <a:xfrm>
            <a:off x="1684553" y="1579535"/>
            <a:ext cx="195989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Путеводитель по мерам господдержки субъектов инвестиционной деятельности в Орловской области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9C73CFB-35D5-D725-373D-4BCC3FA5DC5C}"/>
              </a:ext>
            </a:extLst>
          </p:cNvPr>
          <p:cNvSpPr/>
          <p:nvPr/>
        </p:nvSpPr>
        <p:spPr>
          <a:xfrm>
            <a:off x="1684553" y="3128918"/>
            <a:ext cx="1959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портал Орловской области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invest-orel.ru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1713FC6-B0F4-436F-A5FF-479E0B7F12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2" t="4571" r="4192" b="4571"/>
          <a:stretch/>
        </p:blipFill>
        <p:spPr>
          <a:xfrm>
            <a:off x="856857" y="3094255"/>
            <a:ext cx="772770" cy="7236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7826533-C664-035B-0086-40E8EA341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57" y="4449975"/>
            <a:ext cx="774259" cy="7742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2DF70F-2688-4081-E969-F5D39ADD46E0}"/>
              </a:ext>
            </a:extLst>
          </p:cNvPr>
          <p:cNvSpPr txBox="1"/>
          <p:nvPr/>
        </p:nvSpPr>
        <p:spPr>
          <a:xfrm>
            <a:off x="1684553" y="4454793"/>
            <a:ext cx="195989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карта Российской Федерации</a:t>
            </a:r>
          </a:p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invest-gov.ru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xmlns="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45523" y="2807080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6" y="1674816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3158351" y="16748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627016" y="2721785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158351" y="2721785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627016" y="3894039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769761" y="4257413"/>
            <a:ext cx="2187529" cy="1870857"/>
          </a:xfrm>
          <a:prstGeom prst="roundRect">
            <a:avLst>
              <a:gd name="adj" fmla="val 24466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70D425-0601-D87C-F822-B98F9FAA1682}"/>
              </a:ext>
            </a:extLst>
          </p:cNvPr>
          <p:cNvSpPr txBox="1"/>
          <p:nvPr/>
        </p:nvSpPr>
        <p:spPr>
          <a:xfrm>
            <a:off x="835310" y="1816319"/>
            <a:ext cx="5429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5 146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EC1A494-C31C-4490-24D4-612143D1D8DD}"/>
              </a:ext>
            </a:extLst>
          </p:cNvPr>
          <p:cNvSpPr txBox="1"/>
          <p:nvPr/>
        </p:nvSpPr>
        <p:spPr>
          <a:xfrm>
            <a:off x="1445052" y="188283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4E6BDDD-6D8F-8017-99BE-9D45AAA1328E}"/>
              </a:ext>
            </a:extLst>
          </p:cNvPr>
          <p:cNvSpPr txBox="1"/>
          <p:nvPr/>
        </p:nvSpPr>
        <p:spPr>
          <a:xfrm>
            <a:off x="826896" y="2137549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2023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81101" y="1769398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3183092" y="1674815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3BEBE82-3ABE-EE06-2DC9-23A64698E759}"/>
              </a:ext>
            </a:extLst>
          </p:cNvPr>
          <p:cNvSpPr txBox="1"/>
          <p:nvPr/>
        </p:nvSpPr>
        <p:spPr>
          <a:xfrm>
            <a:off x="3286124" y="1816319"/>
            <a:ext cx="64208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1 781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156ADA9-D124-7FB2-5ADB-A4BD1C324852}"/>
              </a:ext>
            </a:extLst>
          </p:cNvPr>
          <p:cNvSpPr txBox="1"/>
          <p:nvPr/>
        </p:nvSpPr>
        <p:spPr>
          <a:xfrm>
            <a:off x="3826371" y="18828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5B9663A-7C88-1310-3046-2C62DC47060A}"/>
              </a:ext>
            </a:extLst>
          </p:cNvPr>
          <p:cNvSpPr txBox="1"/>
          <p:nvPr/>
        </p:nvSpPr>
        <p:spPr>
          <a:xfrm>
            <a:off x="3358232" y="2137548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п. Красная Заря,  2023 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xmlns="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45523" y="1753823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3182931" y="2721785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826896" y="2873594"/>
            <a:ext cx="49756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A5A4D3C-E096-2C1F-BAEE-7A9DAFDEF1AE}"/>
              </a:ext>
            </a:extLst>
          </p:cNvPr>
          <p:cNvSpPr txBox="1"/>
          <p:nvPr/>
        </p:nvSpPr>
        <p:spPr>
          <a:xfrm>
            <a:off x="1292130" y="292980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826896" y="3184518"/>
            <a:ext cx="19969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территории Краснозоренского района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2F725FE-F144-6325-91C1-04D853E4AD7C}"/>
              </a:ext>
            </a:extLst>
          </p:cNvPr>
          <p:cNvSpPr txBox="1"/>
          <p:nvPr/>
        </p:nvSpPr>
        <p:spPr>
          <a:xfrm>
            <a:off x="3358231" y="2852860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5C67D58-65B0-BABF-EC03-A08117CDCF5F}"/>
              </a:ext>
            </a:extLst>
          </p:cNvPr>
          <p:cNvSpPr txBox="1"/>
          <p:nvPr/>
        </p:nvSpPr>
        <p:spPr>
          <a:xfrm>
            <a:off x="3686292" y="292980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890480E-3893-F81C-B22E-393C852242FA}"/>
              </a:ext>
            </a:extLst>
          </p:cNvPr>
          <p:cNvSpPr txBox="1"/>
          <p:nvPr/>
        </p:nvSpPr>
        <p:spPr>
          <a:xfrm>
            <a:off x="3358231" y="3194017"/>
            <a:ext cx="204504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административного центра п. Красная Заря 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xmlns="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81101" y="2802372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F7716E0-33E1-47CC-F22F-F3F1AB99120C}"/>
              </a:ext>
            </a:extLst>
          </p:cNvPr>
          <p:cNvSpPr txBox="1"/>
          <p:nvPr/>
        </p:nvSpPr>
        <p:spPr>
          <a:xfrm>
            <a:off x="1090427" y="4403598"/>
            <a:ext cx="17334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3270478" y="4257413"/>
            <a:ext cx="2132795" cy="1863919"/>
          </a:xfrm>
          <a:prstGeom prst="roundRect">
            <a:avLst>
              <a:gd name="adj" fmla="val 24466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3556904" y="4407782"/>
            <a:ext cx="14947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4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3672493" y="5204483"/>
            <a:ext cx="13495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Проходит железная дорога «Орел-Елец»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3E8347-34B6-89F2-E98E-7F490ADEFA8C}"/>
              </a:ext>
            </a:extLst>
          </p:cNvPr>
          <p:cNvSpPr txBox="1"/>
          <p:nvPr/>
        </p:nvSpPr>
        <p:spPr>
          <a:xfrm>
            <a:off x="1230830" y="4754109"/>
            <a:ext cx="1475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автомобильные дороги  общего пользования регионального значения: «Залегощь-Верховье-Хомутово-Красная Заря», «Ливны-Красная Заря»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КРАСНОЗОРЕНСКОГО РАЙОНА 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CCF72F-D5A2-4207-AA9F-C45BCACD44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282"/>
          <a:stretch/>
        </p:blipFill>
        <p:spPr>
          <a:xfrm>
            <a:off x="5782648" y="1402117"/>
            <a:ext cx="3966862" cy="4983843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8F767286-2EC5-4AAB-AABC-7661E9A13621}"/>
              </a:ext>
            </a:extLst>
          </p:cNvPr>
          <p:cNvSpPr txBox="1"/>
          <p:nvPr/>
        </p:nvSpPr>
        <p:spPr>
          <a:xfrm>
            <a:off x="7073263" y="5270187"/>
            <a:ext cx="625004" cy="357545"/>
          </a:xfrm>
          <a:prstGeom prst="round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 км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ч.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B50A9EA1-A112-44CC-A3D0-C1CD60C86E5E}"/>
              </a:ext>
            </a:extLst>
          </p:cNvPr>
          <p:cNvSpPr txBox="1"/>
          <p:nvPr/>
        </p:nvSpPr>
        <p:spPr>
          <a:xfrm>
            <a:off x="6564652" y="5097821"/>
            <a:ext cx="441575" cy="153233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Орел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DAA45DA8-418B-4B91-BA1B-16EADA01F50C}"/>
              </a:ext>
            </a:extLst>
          </p:cNvPr>
          <p:cNvSpPr txBox="1"/>
          <p:nvPr/>
        </p:nvSpPr>
        <p:spPr>
          <a:xfrm>
            <a:off x="8212502" y="5193676"/>
            <a:ext cx="923737" cy="153233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Красная заря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BFC01067-2BE6-400B-AF2D-4D73538E8281}"/>
              </a:ext>
            </a:extLst>
          </p:cNvPr>
          <p:cNvSpPr txBox="1"/>
          <p:nvPr/>
        </p:nvSpPr>
        <p:spPr>
          <a:xfrm>
            <a:off x="8552987" y="3488426"/>
            <a:ext cx="625004" cy="357545"/>
          </a:xfrm>
          <a:prstGeom prst="round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 км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 ч. 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03594872-00AE-4E92-BBF4-E7B9287C4A27}"/>
              </a:ext>
            </a:extLst>
          </p:cNvPr>
          <p:cNvSpPr txBox="1"/>
          <p:nvPr/>
        </p:nvSpPr>
        <p:spPr>
          <a:xfrm>
            <a:off x="7779337" y="1614167"/>
            <a:ext cx="441575" cy="153233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156C40FB-250B-4836-A347-EB063C12A4E4}"/>
              </a:ext>
            </a:extLst>
          </p:cNvPr>
          <p:cNvSpPr/>
          <p:nvPr/>
        </p:nvSpPr>
        <p:spPr>
          <a:xfrm>
            <a:off x="6865838" y="5193676"/>
            <a:ext cx="1154756" cy="297949"/>
          </a:xfrm>
          <a:custGeom>
            <a:avLst/>
            <a:gdLst>
              <a:gd name="connsiteX0" fmla="*/ 1154756 w 1154756"/>
              <a:gd name="connsiteY0" fmla="*/ 327361 h 327361"/>
              <a:gd name="connsiteX1" fmla="*/ 663593 w 1154756"/>
              <a:gd name="connsiteY1" fmla="*/ 8627 h 327361"/>
              <a:gd name="connsiteX2" fmla="*/ 0 w 1154756"/>
              <a:gd name="connsiteY2" fmla="*/ 97455 h 327361"/>
              <a:gd name="connsiteX0" fmla="*/ 1154756 w 1154756"/>
              <a:gd name="connsiteY0" fmla="*/ 285138 h 285138"/>
              <a:gd name="connsiteX1" fmla="*/ 637467 w 1154756"/>
              <a:gd name="connsiteY1" fmla="*/ 13431 h 285138"/>
              <a:gd name="connsiteX2" fmla="*/ 0 w 1154756"/>
              <a:gd name="connsiteY2" fmla="*/ 55232 h 285138"/>
              <a:gd name="connsiteX0" fmla="*/ 1154756 w 1154756"/>
              <a:gd name="connsiteY0" fmla="*/ 297949 h 297949"/>
              <a:gd name="connsiteX1" fmla="*/ 637467 w 1154756"/>
              <a:gd name="connsiteY1" fmla="*/ 26242 h 297949"/>
              <a:gd name="connsiteX2" fmla="*/ 0 w 1154756"/>
              <a:gd name="connsiteY2" fmla="*/ 68043 h 29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756" h="297949">
                <a:moveTo>
                  <a:pt x="1154756" y="297949"/>
                </a:moveTo>
                <a:cubicBezTo>
                  <a:pt x="1005404" y="157741"/>
                  <a:pt x="829926" y="64560"/>
                  <a:pt x="637467" y="26242"/>
                </a:cubicBezTo>
                <a:cubicBezTo>
                  <a:pt x="445008" y="-12076"/>
                  <a:pt x="276933" y="-16431"/>
                  <a:pt x="0" y="68043"/>
                </a:cubicBezTo>
              </a:path>
            </a:pathLst>
          </a:custGeom>
          <a:noFill/>
          <a:ln w="19050">
            <a:solidFill>
              <a:srgbClr val="475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A7599B1F-F312-4018-843A-632F33A27DBE}"/>
              </a:ext>
            </a:extLst>
          </p:cNvPr>
          <p:cNvSpPr/>
          <p:nvPr/>
        </p:nvSpPr>
        <p:spPr>
          <a:xfrm>
            <a:off x="7984018" y="1802674"/>
            <a:ext cx="522864" cy="3699401"/>
          </a:xfrm>
          <a:custGeom>
            <a:avLst/>
            <a:gdLst>
              <a:gd name="connsiteX0" fmla="*/ 0 w 522662"/>
              <a:gd name="connsiteY0" fmla="*/ 0 h 3699401"/>
              <a:gd name="connsiteX1" fmla="*/ 522515 w 522662"/>
              <a:gd name="connsiteY1" fmla="*/ 2006455 h 3699401"/>
              <a:gd name="connsiteX2" fmla="*/ 52252 w 522662"/>
              <a:gd name="connsiteY2" fmla="*/ 3699401 h 3699401"/>
              <a:gd name="connsiteX0" fmla="*/ 0 w 522864"/>
              <a:gd name="connsiteY0" fmla="*/ 0 h 3699401"/>
              <a:gd name="connsiteX1" fmla="*/ 522515 w 522864"/>
              <a:gd name="connsiteY1" fmla="*/ 2006455 h 3699401"/>
              <a:gd name="connsiteX2" fmla="*/ 52252 w 522864"/>
              <a:gd name="connsiteY2" fmla="*/ 3699401 h 3699401"/>
              <a:gd name="connsiteX0" fmla="*/ 0 w 522864"/>
              <a:gd name="connsiteY0" fmla="*/ 0 h 3699401"/>
              <a:gd name="connsiteX1" fmla="*/ 522515 w 522864"/>
              <a:gd name="connsiteY1" fmla="*/ 2006455 h 3699401"/>
              <a:gd name="connsiteX2" fmla="*/ 52252 w 522864"/>
              <a:gd name="connsiteY2" fmla="*/ 3699401 h 369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864" h="3699401">
                <a:moveTo>
                  <a:pt x="0" y="0"/>
                </a:moveTo>
                <a:cubicBezTo>
                  <a:pt x="335280" y="517289"/>
                  <a:pt x="513806" y="1389888"/>
                  <a:pt x="522515" y="2006455"/>
                </a:cubicBezTo>
                <a:cubicBezTo>
                  <a:pt x="531224" y="2623022"/>
                  <a:pt x="377082" y="3541776"/>
                  <a:pt x="52252" y="3699401"/>
                </a:cubicBezTo>
              </a:path>
            </a:pathLst>
          </a:custGeom>
          <a:noFill/>
          <a:ln w="19050">
            <a:solidFill>
              <a:srgbClr val="475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>
            <a:off x="5209752" y="41634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50471" y="50699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50471" y="5356121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>
            <a:off x="5300000" y="4424636"/>
            <a:ext cx="20973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Сударикова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Зоя Александровна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5FA2E06-ACD5-D4CA-CA5A-18E45EE13D6C}"/>
              </a:ext>
            </a:extLst>
          </p:cNvPr>
          <p:cNvSpPr txBox="1"/>
          <p:nvPr/>
        </p:nvSpPr>
        <p:spPr>
          <a:xfrm>
            <a:off x="5684494" y="508749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(48663) 2-14-37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348A606-ACF8-6089-0C2B-37D064DE94AB}"/>
              </a:ext>
            </a:extLst>
          </p:cNvPr>
          <p:cNvSpPr txBox="1"/>
          <p:nvPr/>
        </p:nvSpPr>
        <p:spPr>
          <a:xfrm>
            <a:off x="5684494" y="5348331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z.sudarikova@mail.ru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43CFB82D-B6E0-4602-D294-1E834D997346}"/>
              </a:ext>
            </a:extLst>
          </p:cNvPr>
          <p:cNvSpPr/>
          <p:nvPr/>
        </p:nvSpPr>
        <p:spPr>
          <a:xfrm>
            <a:off x="465651" y="2377337"/>
            <a:ext cx="4497842" cy="1530000"/>
          </a:xfrm>
          <a:prstGeom prst="roundRect">
            <a:avLst>
              <a:gd name="adj" fmla="val 17397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4C27CBF-BE07-07F1-AC06-BD6A89B9C6B3}"/>
              </a:ext>
            </a:extLst>
          </p:cNvPr>
          <p:cNvSpPr txBox="1"/>
          <p:nvPr/>
        </p:nvSpPr>
        <p:spPr>
          <a:xfrm>
            <a:off x="711459" y="2616593"/>
            <a:ext cx="30616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«Корпорация развития Орловской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465651" y="4043327"/>
            <a:ext cx="4497842" cy="1530000"/>
          </a:xfrm>
          <a:prstGeom prst="roundRect">
            <a:avLst>
              <a:gd name="adj" fmla="val 17397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xmlns="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11459" y="3211753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86942" y="3211753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986942" y="3496345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F2B9486-26DF-374A-FFFA-6392A5B5FAA8}"/>
              </a:ext>
            </a:extLst>
          </p:cNvPr>
          <p:cNvSpPr txBox="1"/>
          <p:nvPr/>
        </p:nvSpPr>
        <p:spPr>
          <a:xfrm>
            <a:off x="995449" y="3232503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302040, г. Орёл, </a:t>
            </a:r>
            <a:b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Ломоносова, 6, пом. 31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332403" y="323250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+ 7(4862)76-00-18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332403" y="352308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office@park57.ru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7CE70322-5299-BAFB-9D25-A77A515063F3}"/>
              </a:ext>
            </a:extLst>
          </p:cNvPr>
          <p:cNvSpPr txBox="1"/>
          <p:nvPr/>
        </p:nvSpPr>
        <p:spPr>
          <a:xfrm>
            <a:off x="653743" y="4286640"/>
            <a:ext cx="40807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КРАСНОЗОРЕНСКОГО РАЙОНА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5300000" y="4610037"/>
            <a:ext cx="204857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по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экономическим  и социальным вопросам 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4309" y="4881800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29792" y="4881800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929792" y="5166392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938299" y="4902550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303650, Орловская область, Краснозоренский район, </a:t>
            </a:r>
            <a:b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Красная Заря, ул. Ленина д.1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275253" y="490255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(48663)2-14-91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3275252" y="5193130"/>
            <a:ext cx="139255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krasnozr@adm.orel.ru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2876" y="4041756"/>
            <a:ext cx="1403355" cy="153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128389" y="4045813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" name="Скругленный прямоугольник 84">
            <a:extLst>
              <a:ext uri="{FF2B5EF4-FFF2-40B4-BE49-F238E27FC236}">
                <a16:creationId xmlns:a16="http://schemas.microsoft.com/office/drawing/2014/main" xmlns="" id="{F9F39EBE-40E7-A073-D981-0F680865866C}"/>
              </a:ext>
            </a:extLst>
          </p:cNvPr>
          <p:cNvSpPr/>
          <p:nvPr/>
        </p:nvSpPr>
        <p:spPr>
          <a:xfrm>
            <a:off x="5128389" y="2377337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8A812F-ED9B-4E95-35F9-78280483BCC7}"/>
              </a:ext>
            </a:extLst>
          </p:cNvPr>
          <p:cNvSpPr txBox="1"/>
          <p:nvPr/>
        </p:nvSpPr>
        <p:spPr>
          <a:xfrm>
            <a:off x="5196130" y="2421401"/>
            <a:ext cx="444428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ЭКОНОМИЧЕСКОГО РАЗВИТИЯ И ИНВЕСТИЦИОННОЙ ДЕЯТЕЛЬНОСТИ ОРЛОВСКОЙ ОБЛАСТИ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32AFD1-8266-26B3-420E-E4543E4D2BE1}"/>
              </a:ext>
            </a:extLst>
          </p:cNvPr>
          <p:cNvSpPr txBox="1"/>
          <p:nvPr/>
        </p:nvSpPr>
        <p:spPr bwMode="auto">
          <a:xfrm>
            <a:off x="5580571" y="3477690"/>
            <a:ext cx="1835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</a:rPr>
              <a:t>302021, Орловская обл., </a:t>
            </a:r>
            <a:br>
              <a:rPr lang="ru-RU" sz="1000" b="1" dirty="0">
                <a:solidFill>
                  <a:srgbClr val="4756A0"/>
                </a:solidFill>
              </a:rPr>
            </a:br>
            <a:r>
              <a:rPr lang="ru-RU" sz="1000" b="1" dirty="0">
                <a:solidFill>
                  <a:srgbClr val="4756A0"/>
                </a:solidFill>
              </a:rPr>
              <a:t>г. Орел, пл. Ленина, д. 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67DF9D-902B-473E-CFD6-3F4D457C74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5380844" y="3600116"/>
            <a:ext cx="182896" cy="182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3E644A-AA53-EDBA-C879-399396D6D34D}"/>
              </a:ext>
            </a:extLst>
          </p:cNvPr>
          <p:cNvSpPr txBox="1"/>
          <p:nvPr/>
        </p:nvSpPr>
        <p:spPr bwMode="auto">
          <a:xfrm>
            <a:off x="8093083" y="3349887"/>
            <a:ext cx="13025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(4862) 47-52-75</a:t>
            </a:r>
          </a:p>
        </p:txBody>
      </p:sp>
      <p:pic>
        <p:nvPicPr>
          <p:cNvPr id="11" name="Рисунок 10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2C5E1AA0-9364-27CD-546C-5CB4ED0BE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03083" y="3345928"/>
            <a:ext cx="180000" cy="180000"/>
          </a:xfrm>
          <a:prstGeom prst="rect">
            <a:avLst/>
          </a:prstGeom>
        </p:spPr>
      </p:pic>
      <p:pic>
        <p:nvPicPr>
          <p:cNvPr id="12" name="Рисунок 11" descr="Конверт со сплошной заливкой">
            <a:extLst>
              <a:ext uri="{FF2B5EF4-FFF2-40B4-BE49-F238E27FC236}">
                <a16:creationId xmlns:a16="http://schemas.microsoft.com/office/drawing/2014/main" xmlns="" id="{948971FD-86D5-9011-F94C-F140337F5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20619" y="3650612"/>
            <a:ext cx="180000" cy="1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727FCB-4AE0-D216-6DAA-17C76DFD8C3E}"/>
              </a:ext>
            </a:extLst>
          </p:cNvPr>
          <p:cNvSpPr txBox="1"/>
          <p:nvPr/>
        </p:nvSpPr>
        <p:spPr bwMode="auto">
          <a:xfrm>
            <a:off x="8195404" y="3640252"/>
            <a:ext cx="11586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tsh@adm.orel.ru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481F176C-1B85-9AC3-9107-D6301B45781B}"/>
              </a:ext>
            </a:extLst>
          </p:cNvPr>
          <p:cNvSpPr txBox="1"/>
          <p:nvPr/>
        </p:nvSpPr>
        <p:spPr>
          <a:xfrm>
            <a:off x="5272795" y="2948263"/>
            <a:ext cx="24996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i="0" dirty="0" err="1">
                <a:solidFill>
                  <a:srgbClr val="4756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Антонцев</a:t>
            </a:r>
            <a:r>
              <a:rPr lang="ru-RU" sz="900" b="1" i="0" dirty="0">
                <a:solidFill>
                  <a:srgbClr val="4756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Сергей Юрьевич</a:t>
            </a:r>
            <a:endParaRPr lang="ru-RU" sz="900" b="0" i="0" dirty="0">
              <a:solidFill>
                <a:srgbClr val="4756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900" b="0" i="0" dirty="0">
                <a:solidFill>
                  <a:srgbClr val="4756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лен Правительства Орловской области - руководитель Департамента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2022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xmlns="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181180"/>
              </p:ext>
            </p:extLst>
          </p:nvPr>
        </p:nvGraphicFramePr>
        <p:xfrm>
          <a:off x="6837094" y="2256430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КРАСНОЗОРЕНСКОГО  РАЙОНА 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4">
            <a:extLst>
              <a:ext uri="{FF2B5EF4-FFF2-40B4-BE49-F238E27FC236}">
                <a16:creationId xmlns:a16="http://schemas.microsoft.com/office/drawing/2014/main" xmlns="" id="{3394C6E9-026A-4B16-B92A-F674AFE25693}"/>
              </a:ext>
            </a:extLst>
          </p:cNvPr>
          <p:cNvSpPr/>
          <p:nvPr/>
        </p:nvSpPr>
        <p:spPr>
          <a:xfrm>
            <a:off x="609226" y="2294500"/>
            <a:ext cx="6023956" cy="3294439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F072A835-9874-485D-A3AB-A0A3797B3B6D}"/>
              </a:ext>
            </a:extLst>
          </p:cNvPr>
          <p:cNvCxnSpPr>
            <a:cxnSpLocks/>
          </p:cNvCxnSpPr>
          <p:nvPr/>
        </p:nvCxnSpPr>
        <p:spPr>
          <a:xfrm>
            <a:off x="907085" y="523258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F3F2766-00A7-4FD3-AC00-33E1D6DCC35A}"/>
              </a:ext>
            </a:extLst>
          </p:cNvPr>
          <p:cNvSpPr txBox="1"/>
          <p:nvPr/>
        </p:nvSpPr>
        <p:spPr>
          <a:xfrm>
            <a:off x="1294059" y="517103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E4E807F8-77AE-4BB7-81E3-EBAD2A474432}"/>
              </a:ext>
            </a:extLst>
          </p:cNvPr>
          <p:cNvCxnSpPr>
            <a:cxnSpLocks/>
          </p:cNvCxnSpPr>
          <p:nvPr/>
        </p:nvCxnSpPr>
        <p:spPr>
          <a:xfrm>
            <a:off x="1736354" y="523258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C5314A2-A5C3-4445-B581-C7E90422F05B}"/>
              </a:ext>
            </a:extLst>
          </p:cNvPr>
          <p:cNvSpPr txBox="1"/>
          <p:nvPr/>
        </p:nvSpPr>
        <p:spPr>
          <a:xfrm>
            <a:off x="2123328" y="517103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46ACB783-5312-4D96-9074-BDB674647A4E}"/>
              </a:ext>
            </a:extLst>
          </p:cNvPr>
          <p:cNvCxnSpPr>
            <a:cxnSpLocks/>
          </p:cNvCxnSpPr>
          <p:nvPr/>
        </p:nvCxnSpPr>
        <p:spPr>
          <a:xfrm>
            <a:off x="2565623" y="523258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D100A4B-D431-4489-84BE-E6D5C0F44705}"/>
              </a:ext>
            </a:extLst>
          </p:cNvPr>
          <p:cNvSpPr txBox="1"/>
          <p:nvPr/>
        </p:nvSpPr>
        <p:spPr>
          <a:xfrm>
            <a:off x="2952597" y="517103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ОО* 2022 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C7D79C4-4658-482F-A846-BB36EEA39225}"/>
              </a:ext>
            </a:extLst>
          </p:cNvPr>
          <p:cNvSpPr txBox="1"/>
          <p:nvPr/>
        </p:nvSpPr>
        <p:spPr>
          <a:xfrm>
            <a:off x="887256" y="2580835"/>
            <a:ext cx="1382065" cy="4713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Скругленный прямоугольник 124">
            <a:extLst>
              <a:ext uri="{FF2B5EF4-FFF2-40B4-BE49-F238E27FC236}">
                <a16:creationId xmlns:a16="http://schemas.microsoft.com/office/drawing/2014/main" xmlns="" id="{1E64487F-6066-4534-83CB-D689084D8F7A}"/>
              </a:ext>
            </a:extLst>
          </p:cNvPr>
          <p:cNvSpPr/>
          <p:nvPr/>
        </p:nvSpPr>
        <p:spPr>
          <a:xfrm>
            <a:off x="855057" y="3130908"/>
            <a:ext cx="396476" cy="22205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125">
            <a:extLst>
              <a:ext uri="{FF2B5EF4-FFF2-40B4-BE49-F238E27FC236}">
                <a16:creationId xmlns:a16="http://schemas.microsoft.com/office/drawing/2014/main" xmlns="" id="{027487F8-F04C-4C1F-9800-A2E5FA7A8387}"/>
              </a:ext>
            </a:extLst>
          </p:cNvPr>
          <p:cNvSpPr/>
          <p:nvPr/>
        </p:nvSpPr>
        <p:spPr>
          <a:xfrm>
            <a:off x="1839752" y="3124652"/>
            <a:ext cx="396476" cy="22205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Скругленный прямоугольник 126">
            <a:extLst>
              <a:ext uri="{FF2B5EF4-FFF2-40B4-BE49-F238E27FC236}">
                <a16:creationId xmlns:a16="http://schemas.microsoft.com/office/drawing/2014/main" xmlns="" id="{C9D45E93-4C57-47EF-8FC9-6BD4EB106758}"/>
              </a:ext>
            </a:extLst>
          </p:cNvPr>
          <p:cNvSpPr/>
          <p:nvPr/>
        </p:nvSpPr>
        <p:spPr>
          <a:xfrm>
            <a:off x="1345523" y="3130908"/>
            <a:ext cx="396476" cy="22205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084590E-5E9A-417F-9BF0-CC04FA46D2AB}"/>
              </a:ext>
            </a:extLst>
          </p:cNvPr>
          <p:cNvSpPr txBox="1"/>
          <p:nvPr/>
        </p:nvSpPr>
        <p:spPr>
          <a:xfrm>
            <a:off x="4742984" y="2570542"/>
            <a:ext cx="1382065" cy="314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132">
            <a:extLst>
              <a:ext uri="{FF2B5EF4-FFF2-40B4-BE49-F238E27FC236}">
                <a16:creationId xmlns:a16="http://schemas.microsoft.com/office/drawing/2014/main" xmlns="" id="{BD267658-2418-4B82-B8E5-278DEF19D9E1}"/>
              </a:ext>
            </a:extLst>
          </p:cNvPr>
          <p:cNvSpPr/>
          <p:nvPr/>
        </p:nvSpPr>
        <p:spPr>
          <a:xfrm>
            <a:off x="4705852" y="3121979"/>
            <a:ext cx="491311" cy="22205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133">
            <a:extLst>
              <a:ext uri="{FF2B5EF4-FFF2-40B4-BE49-F238E27FC236}">
                <a16:creationId xmlns:a16="http://schemas.microsoft.com/office/drawing/2014/main" xmlns="" id="{4E5310F0-B3D7-4123-9906-DD956213F0B1}"/>
              </a:ext>
            </a:extLst>
          </p:cNvPr>
          <p:cNvSpPr/>
          <p:nvPr/>
        </p:nvSpPr>
        <p:spPr>
          <a:xfrm>
            <a:off x="5780759" y="3123410"/>
            <a:ext cx="491311" cy="22205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53,9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134">
            <a:extLst>
              <a:ext uri="{FF2B5EF4-FFF2-40B4-BE49-F238E27FC236}">
                <a16:creationId xmlns:a16="http://schemas.microsoft.com/office/drawing/2014/main" xmlns="" id="{2DFD60B9-EFA0-449A-B4C2-57216C6120D6}"/>
              </a:ext>
            </a:extLst>
          </p:cNvPr>
          <p:cNvSpPr/>
          <p:nvPr/>
        </p:nvSpPr>
        <p:spPr>
          <a:xfrm>
            <a:off x="5241433" y="3123410"/>
            <a:ext cx="491311" cy="22205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195F732-0375-42B2-B387-A2E1D7BD98B4}"/>
              </a:ext>
            </a:extLst>
          </p:cNvPr>
          <p:cNvSpPr txBox="1"/>
          <p:nvPr/>
        </p:nvSpPr>
        <p:spPr>
          <a:xfrm>
            <a:off x="4671242" y="3673704"/>
            <a:ext cx="1928155" cy="4713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организаций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136">
            <a:extLst>
              <a:ext uri="{FF2B5EF4-FFF2-40B4-BE49-F238E27FC236}">
                <a16:creationId xmlns:a16="http://schemas.microsoft.com/office/drawing/2014/main" xmlns="" id="{08AC94A6-390E-4A27-9A85-C89AC9612BA5}"/>
              </a:ext>
            </a:extLst>
          </p:cNvPr>
          <p:cNvSpPr/>
          <p:nvPr/>
        </p:nvSpPr>
        <p:spPr>
          <a:xfrm>
            <a:off x="4671241" y="4272547"/>
            <a:ext cx="455351" cy="22808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137">
            <a:extLst>
              <a:ext uri="{FF2B5EF4-FFF2-40B4-BE49-F238E27FC236}">
                <a16:creationId xmlns:a16="http://schemas.microsoft.com/office/drawing/2014/main" xmlns="" id="{0B741ECB-F5CC-4CCD-A2F0-5EA77DA4B77B}"/>
              </a:ext>
            </a:extLst>
          </p:cNvPr>
          <p:cNvSpPr/>
          <p:nvPr/>
        </p:nvSpPr>
        <p:spPr>
          <a:xfrm>
            <a:off x="5655936" y="4266291"/>
            <a:ext cx="455351" cy="22808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13,2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138">
            <a:extLst>
              <a:ext uri="{FF2B5EF4-FFF2-40B4-BE49-F238E27FC236}">
                <a16:creationId xmlns:a16="http://schemas.microsoft.com/office/drawing/2014/main" xmlns="" id="{9843A6A5-1E32-443B-A4D5-8CC3D089A24E}"/>
              </a:ext>
            </a:extLst>
          </p:cNvPr>
          <p:cNvSpPr/>
          <p:nvPr/>
        </p:nvSpPr>
        <p:spPr>
          <a:xfrm>
            <a:off x="5161708" y="4272547"/>
            <a:ext cx="455351" cy="22808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9FDEA77-3B3A-41B2-A2E5-9FF6259D7E35}"/>
              </a:ext>
            </a:extLst>
          </p:cNvPr>
          <p:cNvSpPr txBox="1"/>
          <p:nvPr/>
        </p:nvSpPr>
        <p:spPr>
          <a:xfrm>
            <a:off x="859487" y="3692721"/>
            <a:ext cx="1219144" cy="4713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140">
            <a:extLst>
              <a:ext uri="{FF2B5EF4-FFF2-40B4-BE49-F238E27FC236}">
                <a16:creationId xmlns:a16="http://schemas.microsoft.com/office/drawing/2014/main" xmlns="" id="{28084F46-9A97-4888-8ECF-6094A8ADADAE}"/>
              </a:ext>
            </a:extLst>
          </p:cNvPr>
          <p:cNvSpPr/>
          <p:nvPr/>
        </p:nvSpPr>
        <p:spPr>
          <a:xfrm>
            <a:off x="859486" y="4272547"/>
            <a:ext cx="455351" cy="22182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141">
            <a:extLst>
              <a:ext uri="{FF2B5EF4-FFF2-40B4-BE49-F238E27FC236}">
                <a16:creationId xmlns:a16="http://schemas.microsoft.com/office/drawing/2014/main" xmlns="" id="{A51C7B63-E1FB-484B-A392-2E92601192F0}"/>
              </a:ext>
            </a:extLst>
          </p:cNvPr>
          <p:cNvSpPr/>
          <p:nvPr/>
        </p:nvSpPr>
        <p:spPr>
          <a:xfrm>
            <a:off x="1844181" y="4266291"/>
            <a:ext cx="455351" cy="221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9,7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Скругленный прямоугольник 142">
            <a:extLst>
              <a:ext uri="{FF2B5EF4-FFF2-40B4-BE49-F238E27FC236}">
                <a16:creationId xmlns:a16="http://schemas.microsoft.com/office/drawing/2014/main" xmlns="" id="{94E4AC06-26E9-4E55-B6BE-B66974D2B911}"/>
              </a:ext>
            </a:extLst>
          </p:cNvPr>
          <p:cNvSpPr/>
          <p:nvPr/>
        </p:nvSpPr>
        <p:spPr>
          <a:xfrm>
            <a:off x="1349952" y="4272547"/>
            <a:ext cx="455351" cy="22182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5A4D184-8599-441E-B843-42524E96C7DD}"/>
              </a:ext>
            </a:extLst>
          </p:cNvPr>
          <p:cNvSpPr txBox="1"/>
          <p:nvPr/>
        </p:nvSpPr>
        <p:spPr>
          <a:xfrm>
            <a:off x="2758198" y="2580246"/>
            <a:ext cx="1928155" cy="314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Скругленный прямоугольник 144">
            <a:extLst>
              <a:ext uri="{FF2B5EF4-FFF2-40B4-BE49-F238E27FC236}">
                <a16:creationId xmlns:a16="http://schemas.microsoft.com/office/drawing/2014/main" xmlns="" id="{87B05E0F-BFEE-4006-BC1E-B156DEA3A346}"/>
              </a:ext>
            </a:extLst>
          </p:cNvPr>
          <p:cNvSpPr/>
          <p:nvPr/>
        </p:nvSpPr>
        <p:spPr>
          <a:xfrm>
            <a:off x="2734158" y="3130293"/>
            <a:ext cx="542469" cy="22205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14 756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Скругленный прямоугольник 145">
            <a:extLst>
              <a:ext uri="{FF2B5EF4-FFF2-40B4-BE49-F238E27FC236}">
                <a16:creationId xmlns:a16="http://schemas.microsoft.com/office/drawing/2014/main" xmlns="" id="{F31E9F55-66C9-45C7-9EB0-650EDFAFBEE0}"/>
              </a:ext>
            </a:extLst>
          </p:cNvPr>
          <p:cNvSpPr/>
          <p:nvPr/>
        </p:nvSpPr>
        <p:spPr>
          <a:xfrm>
            <a:off x="3901838" y="3121979"/>
            <a:ext cx="542469" cy="22205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18 294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146">
            <a:extLst>
              <a:ext uri="{FF2B5EF4-FFF2-40B4-BE49-F238E27FC236}">
                <a16:creationId xmlns:a16="http://schemas.microsoft.com/office/drawing/2014/main" xmlns="" id="{6A6D034D-4941-4F0E-B6C8-4B4B09317463}"/>
              </a:ext>
            </a:extLst>
          </p:cNvPr>
          <p:cNvSpPr/>
          <p:nvPr/>
        </p:nvSpPr>
        <p:spPr>
          <a:xfrm>
            <a:off x="3317998" y="3136967"/>
            <a:ext cx="542469" cy="22205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16 877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386E67C-4967-4B65-BBE1-AF0492E3E011}"/>
              </a:ext>
            </a:extLst>
          </p:cNvPr>
          <p:cNvSpPr txBox="1"/>
          <p:nvPr/>
        </p:nvSpPr>
        <p:spPr>
          <a:xfrm>
            <a:off x="2713152" y="3673704"/>
            <a:ext cx="1219144" cy="314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Скругленный прямоугольник 148">
            <a:extLst>
              <a:ext uri="{FF2B5EF4-FFF2-40B4-BE49-F238E27FC236}">
                <a16:creationId xmlns:a16="http://schemas.microsoft.com/office/drawing/2014/main" xmlns="" id="{C7A4A527-BE2B-45CE-99E8-A1D826AEE836}"/>
              </a:ext>
            </a:extLst>
          </p:cNvPr>
          <p:cNvSpPr/>
          <p:nvPr/>
        </p:nvSpPr>
        <p:spPr>
          <a:xfrm>
            <a:off x="2669594" y="4270575"/>
            <a:ext cx="542233" cy="20294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28 396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Скругленный прямоугольник 149">
            <a:extLst>
              <a:ext uri="{FF2B5EF4-FFF2-40B4-BE49-F238E27FC236}">
                <a16:creationId xmlns:a16="http://schemas.microsoft.com/office/drawing/2014/main" xmlns="" id="{9D105CEB-4BD8-4D67-BC33-5E453229E993}"/>
              </a:ext>
            </a:extLst>
          </p:cNvPr>
          <p:cNvSpPr/>
          <p:nvPr/>
        </p:nvSpPr>
        <p:spPr>
          <a:xfrm>
            <a:off x="3860467" y="4270575"/>
            <a:ext cx="542233" cy="202949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46 364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150">
            <a:extLst>
              <a:ext uri="{FF2B5EF4-FFF2-40B4-BE49-F238E27FC236}">
                <a16:creationId xmlns:a16="http://schemas.microsoft.com/office/drawing/2014/main" xmlns="" id="{7C2CD946-810D-4BF0-AB31-8DE31D733336}"/>
              </a:ext>
            </a:extLst>
          </p:cNvPr>
          <p:cNvSpPr/>
          <p:nvPr/>
        </p:nvSpPr>
        <p:spPr>
          <a:xfrm>
            <a:off x="3266926" y="4272407"/>
            <a:ext cx="542233" cy="20294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35 286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79B8546-40EA-4EE5-B492-13D053BF2525}"/>
              </a:ext>
            </a:extLst>
          </p:cNvPr>
          <p:cNvSpPr txBox="1"/>
          <p:nvPr/>
        </p:nvSpPr>
        <p:spPr>
          <a:xfrm>
            <a:off x="907085" y="5378178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муниципалитете Орловской 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32AAD05-DBFE-6E90-06B3-99812AC22973}"/>
              </a:ext>
            </a:extLst>
          </p:cNvPr>
          <p:cNvSpPr/>
          <p:nvPr/>
        </p:nvSpPr>
        <p:spPr>
          <a:xfrm>
            <a:off x="6846192" y="2880993"/>
            <a:ext cx="1689837" cy="47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B9AAC1B-C435-C879-2B60-A72454AB6471}"/>
              </a:ext>
            </a:extLst>
          </p:cNvPr>
          <p:cNvSpPr/>
          <p:nvPr/>
        </p:nvSpPr>
        <p:spPr>
          <a:xfrm>
            <a:off x="6837095" y="3692721"/>
            <a:ext cx="1695184" cy="47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электрической энергией, газом и паром;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конденсирование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воздуха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8A70463-BC10-9B21-DFA5-A1454310236B}"/>
              </a:ext>
            </a:extLst>
          </p:cNvPr>
          <p:cNvSpPr/>
          <p:nvPr/>
        </p:nvSpPr>
        <p:spPr>
          <a:xfrm>
            <a:off x="6846192" y="4575299"/>
            <a:ext cx="1695183" cy="47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Здравохранение, соц. обеспечение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7E1D5B0-6F99-6B8D-C014-75EC52E4DB78}"/>
              </a:ext>
            </a:extLst>
          </p:cNvPr>
          <p:cNvSpPr/>
          <p:nvPr/>
        </p:nvSpPr>
        <p:spPr>
          <a:xfrm>
            <a:off x="6846192" y="5394782"/>
            <a:ext cx="1695183" cy="47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</a:t>
            </a: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 чел.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8543F39-1862-225F-676D-5EA9ED5042F5}"/>
              </a:ext>
            </a:extLst>
          </p:cNvPr>
          <p:cNvSpPr/>
          <p:nvPr/>
        </p:nvSpPr>
        <p:spPr>
          <a:xfrm>
            <a:off x="617717" y="3931822"/>
            <a:ext cx="4507137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4517254"/>
              </p:ext>
            </p:extLst>
          </p:nvPr>
        </p:nvGraphicFramePr>
        <p:xfrm>
          <a:off x="853416" y="2017325"/>
          <a:ext cx="3056301" cy="1716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D06431-2278-115D-A93F-C4A505FF50CB}"/>
              </a:ext>
            </a:extLst>
          </p:cNvPr>
          <p:cNvSpPr txBox="1"/>
          <p:nvPr/>
        </p:nvSpPr>
        <p:spPr>
          <a:xfrm>
            <a:off x="623962" y="4115665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2022 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517173"/>
              </p:ext>
            </p:extLst>
          </p:nvPr>
        </p:nvGraphicFramePr>
        <p:xfrm>
          <a:off x="676587" y="4447018"/>
          <a:ext cx="4479186" cy="1962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022CB5-E7E2-AA50-A10D-C4C65B8B942C}"/>
              </a:ext>
            </a:extLst>
          </p:cNvPr>
          <p:cNvSpPr txBox="1"/>
          <p:nvPr/>
        </p:nvSpPr>
        <p:spPr>
          <a:xfrm>
            <a:off x="4204006" y="2035398"/>
            <a:ext cx="92084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01741" y="2116189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EFDBC0B8-5E11-F341-0ED5-65974A167108}"/>
              </a:ext>
            </a:extLst>
          </p:cNvPr>
          <p:cNvSpPr/>
          <p:nvPr/>
        </p:nvSpPr>
        <p:spPr>
          <a:xfrm>
            <a:off x="4241276" y="2271643"/>
            <a:ext cx="502601" cy="25510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127,2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BC90595E-27D2-4878-4C3C-D23C5E914F17}"/>
              </a:ext>
            </a:extLst>
          </p:cNvPr>
          <p:cNvSpPr/>
          <p:nvPr/>
        </p:nvSpPr>
        <p:spPr>
          <a:xfrm>
            <a:off x="4241275" y="2748160"/>
            <a:ext cx="502601" cy="25510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123,9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366D0DC-2F2F-1395-6E58-4CEE70D8CCE3}"/>
              </a:ext>
            </a:extLst>
          </p:cNvPr>
          <p:cNvSpPr/>
          <p:nvPr/>
        </p:nvSpPr>
        <p:spPr>
          <a:xfrm>
            <a:off x="4241275" y="3215621"/>
            <a:ext cx="502601" cy="25510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123,8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76020"/>
              </p:ext>
            </p:extLst>
          </p:nvPr>
        </p:nvGraphicFramePr>
        <p:xfrm>
          <a:off x="5289759" y="1400273"/>
          <a:ext cx="4497840" cy="243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359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497541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894229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932711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409154"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493527">
                <a:tc rowSpan="2"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28396,08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35285,72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493527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235586"/>
                  </a:ext>
                </a:extLst>
              </a:tr>
              <a:tr h="498284">
                <a:tc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</a:t>
                      </a:r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Краснозоренскому району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28 080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29 420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9490"/>
                  </a:ext>
                </a:extLst>
              </a:tr>
              <a:tr h="493527">
                <a:tc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28396,08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35285,72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292117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326AD10-2947-EFC3-9FD0-462C38686134}"/>
              </a:ext>
            </a:extLst>
          </p:cNvPr>
          <p:cNvSpPr txBox="1"/>
          <p:nvPr/>
        </p:nvSpPr>
        <p:spPr>
          <a:xfrm>
            <a:off x="627016" y="3804062"/>
            <a:ext cx="228204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ru-RU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году</a:t>
            </a:r>
            <a:endParaRPr lang="x-none" sz="8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02ED880-7F9C-7522-6A34-8939D1C06451}"/>
              </a:ext>
            </a:extLst>
          </p:cNvPr>
          <p:cNvSpPr txBox="1"/>
          <p:nvPr/>
        </p:nvSpPr>
        <p:spPr>
          <a:xfrm>
            <a:off x="5316391" y="3804062"/>
            <a:ext cx="387467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8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0,7 %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DE570A78-46A9-3F07-36FA-94EF1D510C3A}"/>
              </a:ext>
            </a:extLst>
          </p:cNvPr>
          <p:cNvSpPr/>
          <p:nvPr/>
        </p:nvSpPr>
        <p:spPr>
          <a:xfrm>
            <a:off x="549558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0,42%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xmlns="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1F7855C-3C0A-4AA7-EFF7-C1E794F9135E}"/>
              </a:ext>
            </a:extLst>
          </p:cNvPr>
          <p:cNvSpPr txBox="1"/>
          <p:nvPr/>
        </p:nvSpPr>
        <p:spPr>
          <a:xfrm>
            <a:off x="7623955" y="6329880"/>
            <a:ext cx="228204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8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7D2CD61-52B2-2F21-B305-8346B1FF7764}"/>
              </a:ext>
            </a:extLst>
          </p:cNvPr>
          <p:cNvSpPr txBox="1"/>
          <p:nvPr/>
        </p:nvSpPr>
        <p:spPr>
          <a:xfrm>
            <a:off x="7684819" y="5918071"/>
            <a:ext cx="2115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Краснозоренскому району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01.01.2023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23F441-3CBA-940B-B7FB-81A8DF61A225}"/>
              </a:ext>
            </a:extLst>
          </p:cNvPr>
          <p:cNvSpPr txBox="1"/>
          <p:nvPr/>
        </p:nvSpPr>
        <p:spPr>
          <a:xfrm>
            <a:off x="5323502" y="5946708"/>
            <a:ext cx="219358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Краснозоренскому району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01.01.2023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185B092-2F2F-F21A-7319-89A286D403B1}"/>
              </a:ext>
            </a:extLst>
          </p:cNvPr>
          <p:cNvSpPr/>
          <p:nvPr/>
        </p:nvSpPr>
        <p:spPr>
          <a:xfrm>
            <a:off x="617717" y="4546764"/>
            <a:ext cx="2256112" cy="471354"/>
          </a:xfrm>
          <a:prstGeom prst="rect">
            <a:avLst/>
          </a:prstGeom>
          <a:solidFill>
            <a:srgbClr val="F1F1F1"/>
          </a:solidFill>
          <a:ln>
            <a:solidFill>
              <a:srgbClr val="F1F1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30993" y="5328154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6913" y="2600863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xmlns="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16327" y="2639352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67334" y="5554608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xmlns="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8191" y="4968734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2862498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5" y="3931822"/>
            <a:ext cx="2862498" cy="775596"/>
          </a:xfrm>
          <a:prstGeom prst="roundRect">
            <a:avLst>
              <a:gd name="adj" fmla="val 29330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6921457" y="4834011"/>
            <a:ext cx="2862497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6921456" y="3931822"/>
            <a:ext cx="2862498" cy="775596"/>
          </a:xfrm>
          <a:prstGeom prst="roundRect">
            <a:avLst>
              <a:gd name="adj" fmla="val 25208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770576" y="2330774"/>
            <a:ext cx="43263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с умеренно холодной зимой и неустойчивым летом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187392" y="2839992"/>
            <a:ext cx="20628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-7℃, в июле + 19℃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187392" y="3296054"/>
            <a:ext cx="200585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осадков выпадает около 600 мм в год с максимумом летом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xmlns="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6599" y="2829269"/>
            <a:ext cx="442312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xmlns="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6599" y="3299270"/>
            <a:ext cx="442312" cy="36000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A782E053-2F93-9792-F207-53B43CF12C51}"/>
              </a:ext>
            </a:extLst>
          </p:cNvPr>
          <p:cNvSpPr txBox="1"/>
          <p:nvPr/>
        </p:nvSpPr>
        <p:spPr>
          <a:xfrm>
            <a:off x="1210452" y="4938641"/>
            <a:ext cx="24063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распространены береза, дуб, осина, липа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BFF0E25-DFAE-46E7-0CAB-F8151F107F4C}"/>
              </a:ext>
            </a:extLst>
          </p:cNvPr>
          <p:cNvSpPr txBox="1"/>
          <p:nvPr/>
        </p:nvSpPr>
        <p:spPr>
          <a:xfrm>
            <a:off x="1231187" y="5532224"/>
            <a:ext cx="153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DE3B28B-9C2A-C4FD-BC1D-17B55EA166BC}"/>
              </a:ext>
            </a:extLst>
          </p:cNvPr>
          <p:cNvSpPr txBox="1"/>
          <p:nvPr/>
        </p:nvSpPr>
        <p:spPr>
          <a:xfrm>
            <a:off x="1231187" y="5799972"/>
            <a:ext cx="225832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черноземы выщелоченные и  оподзоленные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5507370" y="2376915"/>
            <a:ext cx="36119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</a:t>
            </a:r>
            <a:r>
              <a:rPr lang="en-US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м3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5820331" y="3324124"/>
            <a:ext cx="15176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кирпично-черепичное сырье (суглинки)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8095854" y="2621105"/>
            <a:ext cx="1610491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Залежи известняков, находящихся на небольших глубинах, способствуют минимизации затрат по добыче</a:t>
            </a:r>
          </a:p>
          <a:p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B81FAEA-1548-B5F4-06CC-079A55CF6E19}"/>
              </a:ext>
            </a:extLst>
          </p:cNvPr>
          <p:cNvSpPr txBox="1"/>
          <p:nvPr/>
        </p:nvSpPr>
        <p:spPr>
          <a:xfrm>
            <a:off x="7096837" y="4979164"/>
            <a:ext cx="23093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65,1 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7461786" y="5338877"/>
            <a:ext cx="15316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46,6 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2232438-0B4C-EE5D-F317-B1A618F94DAC}"/>
              </a:ext>
            </a:extLst>
          </p:cNvPr>
          <p:cNvSpPr txBox="1"/>
          <p:nvPr/>
        </p:nvSpPr>
        <p:spPr>
          <a:xfrm>
            <a:off x="7461786" y="5815365"/>
            <a:ext cx="17691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 тыс.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22D72C5B-E6A0-1041-A71A-27D5324B5B6E}"/>
              </a:ext>
            </a:extLst>
          </p:cNvPr>
          <p:cNvSpPr txBox="1"/>
          <p:nvPr/>
        </p:nvSpPr>
        <p:spPr>
          <a:xfrm>
            <a:off x="5820331" y="3028249"/>
            <a:ext cx="180138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90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строительстве</a:t>
            </a:r>
            <a:endParaRPr lang="en-US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xmlns="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017690" y="5785406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5810543" y="2705443"/>
            <a:ext cx="15176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Холмы со сплошной заливкой">
            <a:extLst>
              <a:ext uri="{FF2B5EF4-FFF2-40B4-BE49-F238E27FC236}">
                <a16:creationId xmlns:a16="http://schemas.microsoft.com/office/drawing/2014/main" xmlns="" id="{9050903E-DDBA-5342-C085-0814C39F1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21972" y="3242102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45">
            <a:extLst>
              <a:ext uri="{FF2B5EF4-FFF2-40B4-BE49-F238E27FC236}">
                <a16:creationId xmlns:a16="http://schemas.microsoft.com/office/drawing/2014/main" xmlns="" id="{2CCC6A1C-C775-A868-5A48-AC0D05B3FC0A}"/>
              </a:ext>
            </a:extLst>
          </p:cNvPr>
          <p:cNvSpPr/>
          <p:nvPr/>
        </p:nvSpPr>
        <p:spPr>
          <a:xfrm>
            <a:off x="3664892" y="4824776"/>
            <a:ext cx="3054209" cy="1483044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Скругленный прямоугольник 46">
            <a:extLst>
              <a:ext uri="{FF2B5EF4-FFF2-40B4-BE49-F238E27FC236}">
                <a16:creationId xmlns:a16="http://schemas.microsoft.com/office/drawing/2014/main" xmlns="" id="{818D35C4-D691-C3B5-6AE9-F84384C312E3}"/>
              </a:ext>
            </a:extLst>
          </p:cNvPr>
          <p:cNvSpPr/>
          <p:nvPr/>
        </p:nvSpPr>
        <p:spPr>
          <a:xfrm>
            <a:off x="3664892" y="3933119"/>
            <a:ext cx="3054209" cy="775596"/>
          </a:xfrm>
          <a:prstGeom prst="roundRect">
            <a:avLst>
              <a:gd name="adj" fmla="val 25208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5E2B85-DAF0-0D0F-080E-DF1C117FF12C}"/>
              </a:ext>
            </a:extLst>
          </p:cNvPr>
          <p:cNvSpPr txBox="1"/>
          <p:nvPr/>
        </p:nvSpPr>
        <p:spPr>
          <a:xfrm>
            <a:off x="3783926" y="4851916"/>
            <a:ext cx="28528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района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относится к Донскому водному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бассейну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Здесь берут свое начало небольшие речушки (Плотава, Кривец,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Оревка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пополняют своими водами речку Любовшу, а она с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речкои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̆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Чернавои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̆ вливается в реку Сосна, которая является притоком реки Дон. 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A4503707-C842-55D2-8184-C2281EB1EB33}"/>
              </a:ext>
            </a:extLst>
          </p:cNvPr>
          <p:cNvSpPr/>
          <p:nvPr/>
        </p:nvSpPr>
        <p:spPr>
          <a:xfrm>
            <a:off x="7501560" y="2241137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501561" y="1376762"/>
            <a:ext cx="2196000" cy="775596"/>
          </a:xfrm>
          <a:prstGeom prst="roundRect">
            <a:avLst>
              <a:gd name="adj" fmla="val 2907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6007C2EF-68BA-8F8F-ACC3-1F355859E295}"/>
              </a:ext>
            </a:extLst>
          </p:cNvPr>
          <p:cNvSpPr txBox="1"/>
          <p:nvPr/>
        </p:nvSpPr>
        <p:spPr>
          <a:xfrm>
            <a:off x="7790872" y="2528250"/>
            <a:ext cx="17130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районный Дом культуры</a:t>
            </a:r>
          </a:p>
          <a:p>
            <a:pPr>
              <a:lnSpc>
                <a:spcPts val="1220"/>
              </a:lnSpc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клубов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808646" y="5117232"/>
            <a:ext cx="17673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 архитектуры и градостроительства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5C27278C-6818-C17F-D51C-27DC77A4DF73}"/>
              </a:ext>
            </a:extLst>
          </p:cNvPr>
          <p:cNvSpPr txBox="1"/>
          <p:nvPr/>
        </p:nvSpPr>
        <p:spPr>
          <a:xfrm>
            <a:off x="7788967" y="4080314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788966" y="381044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FEBFB40-7B6B-80BC-E2A0-D704509DB297}"/>
              </a:ext>
            </a:extLst>
          </p:cNvPr>
          <p:cNvSpPr/>
          <p:nvPr/>
        </p:nvSpPr>
        <p:spPr>
          <a:xfrm>
            <a:off x="607966" y="2241139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D2EF9882-A601-BBC0-32F7-F6A577FA01FE}"/>
              </a:ext>
            </a:extLst>
          </p:cNvPr>
          <p:cNvSpPr/>
          <p:nvPr/>
        </p:nvSpPr>
        <p:spPr>
          <a:xfrm>
            <a:off x="1312268" y="2471559"/>
            <a:ext cx="451435" cy="1899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40,4%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1784657" y="2526106"/>
            <a:ext cx="9811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воспитанник</a:t>
            </a: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xmlns="" id="{B28F9853-F344-F787-24EA-6A6754D48935}"/>
              </a:ext>
            </a:extLst>
          </p:cNvPr>
          <p:cNvSpPr/>
          <p:nvPr/>
        </p:nvSpPr>
        <p:spPr>
          <a:xfrm>
            <a:off x="2312414" y="2469415"/>
            <a:ext cx="453353" cy="1899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51,9%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1734FEF8-23A3-18B1-AE5F-338355686DB3}"/>
              </a:ext>
            </a:extLst>
          </p:cNvPr>
          <p:cNvSpPr/>
          <p:nvPr/>
        </p:nvSpPr>
        <p:spPr>
          <a:xfrm>
            <a:off x="1312268" y="3966473"/>
            <a:ext cx="451435" cy="1899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43,4%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F68BA2A-B11B-A3F3-C41C-C13ACA8D4225}"/>
              </a:ext>
            </a:extLst>
          </p:cNvPr>
          <p:cNvSpPr txBox="1"/>
          <p:nvPr/>
        </p:nvSpPr>
        <p:spPr>
          <a:xfrm>
            <a:off x="1828506" y="403860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491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учащийся</a:t>
            </a: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7253A253-6584-15FE-13F6-83F5F9DBE68D}"/>
              </a:ext>
            </a:extLst>
          </p:cNvPr>
          <p:cNvSpPr/>
          <p:nvPr/>
        </p:nvSpPr>
        <p:spPr>
          <a:xfrm>
            <a:off x="2312414" y="3964329"/>
            <a:ext cx="453353" cy="1899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41,1%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015033BA-BEB5-3488-3407-C2E590FFA5D9}"/>
              </a:ext>
            </a:extLst>
          </p:cNvPr>
          <p:cNvSpPr/>
          <p:nvPr/>
        </p:nvSpPr>
        <p:spPr>
          <a:xfrm>
            <a:off x="2919208" y="2237351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919209" y="1376762"/>
            <a:ext cx="2195999" cy="775596"/>
          </a:xfrm>
          <a:prstGeom prst="roundRect">
            <a:avLst>
              <a:gd name="adj" fmla="val 2907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61D43FCF-407D-2AD7-EC25-AC6EB4BF6BF0}"/>
              </a:ext>
            </a:extLst>
          </p:cNvPr>
          <p:cNvSpPr txBox="1"/>
          <p:nvPr/>
        </p:nvSpPr>
        <p:spPr>
          <a:xfrm>
            <a:off x="3099738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5151CFA0-40D0-3C38-D789-043E220BC223}"/>
              </a:ext>
            </a:extLst>
          </p:cNvPr>
          <p:cNvSpPr txBox="1"/>
          <p:nvPr/>
        </p:nvSpPr>
        <p:spPr>
          <a:xfrm>
            <a:off x="3086100" y="3086100"/>
            <a:ext cx="132455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пунктов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05150" y="4067175"/>
            <a:ext cx="15692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стационарное учреждение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8BAF561A-0AFA-D244-BF22-A62DAC4ADF96}"/>
              </a:ext>
            </a:extLst>
          </p:cNvPr>
          <p:cNvSpPr txBox="1"/>
          <p:nvPr/>
        </p:nvSpPr>
        <p:spPr>
          <a:xfrm>
            <a:off x="2949024" y="5683973"/>
            <a:ext cx="4466325" cy="141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ПОКАЗАТЕЛИ ПО БУЗ ОО «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Краснозоренская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ЦРБ»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:a16="http://schemas.microsoft.com/office/drawing/2014/main" xmlns="" id="{7D5BE63D-4A00-2438-647C-920819914A37}"/>
              </a:ext>
            </a:extLst>
          </p:cNvPr>
          <p:cNvSpPr/>
          <p:nvPr/>
        </p:nvSpPr>
        <p:spPr>
          <a:xfrm>
            <a:off x="2943807" y="5494401"/>
            <a:ext cx="4466326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:a16="http://schemas.microsoft.com/office/drawing/2014/main" xmlns="" id="{D58E9A76-DCC8-015D-560E-BB2F3ADEFF67}"/>
              </a:ext>
            </a:extLst>
          </p:cNvPr>
          <p:cNvSpPr/>
          <p:nvPr/>
        </p:nvSpPr>
        <p:spPr>
          <a:xfrm>
            <a:off x="3407759" y="5988773"/>
            <a:ext cx="1649665" cy="19639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48,4%</a:t>
            </a:r>
            <a:endParaRPr lang="x-none" sz="9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:a16="http://schemas.microsoft.com/office/drawing/2014/main" xmlns="" id="{261E55F3-5B99-B6C9-1249-6CE06DEF761D}"/>
              </a:ext>
            </a:extLst>
          </p:cNvPr>
          <p:cNvSpPr/>
          <p:nvPr/>
        </p:nvSpPr>
        <p:spPr>
          <a:xfrm>
            <a:off x="5344830" y="5982993"/>
            <a:ext cx="1649665" cy="19639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72,3%</a:t>
            </a:r>
            <a:endParaRPr lang="x-none" sz="9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020D1684-D52C-C2EC-5298-DD660550B672}"/>
              </a:ext>
            </a:extLst>
          </p:cNvPr>
          <p:cNvSpPr/>
          <p:nvPr/>
        </p:nvSpPr>
        <p:spPr>
          <a:xfrm>
            <a:off x="5219353" y="2241139"/>
            <a:ext cx="2196000" cy="316593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70CF21A7-ECCA-575E-B550-FE0CE411467E}"/>
              </a:ext>
            </a:extLst>
          </p:cNvPr>
          <p:cNvSpPr/>
          <p:nvPr/>
        </p:nvSpPr>
        <p:spPr>
          <a:xfrm>
            <a:off x="5219353" y="1381370"/>
            <a:ext cx="2195999" cy="775596"/>
          </a:xfrm>
          <a:prstGeom prst="roundRect">
            <a:avLst>
              <a:gd name="adj" fmla="val 29072"/>
            </a:avLst>
          </a:prstGeom>
          <a:gradFill flip="none" rotWithShape="1">
            <a:gsLst>
              <a:gs pos="0">
                <a:srgbClr val="4756A0">
                  <a:shade val="30000"/>
                  <a:satMod val="115000"/>
                </a:srgbClr>
              </a:gs>
              <a:gs pos="50000">
                <a:srgbClr val="4756A0">
                  <a:shade val="67500"/>
                  <a:satMod val="115000"/>
                </a:srgbClr>
              </a:gs>
              <a:gs pos="100000">
                <a:srgbClr val="4756A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67350" y="2628900"/>
            <a:ext cx="10763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6480" y="3200401"/>
            <a:ext cx="145647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xmlns="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7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7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7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КРАСНОЗОРЕНСКИЙ РАЙОН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67350" y="3810669"/>
            <a:ext cx="14085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универсальные спортивные площадки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76480" y="4620210"/>
            <a:ext cx="12215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хоккейный корт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88966" y="5809613"/>
            <a:ext cx="15921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военно-мемориальных объектов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808736" y="4411824"/>
            <a:ext cx="14892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школа искусств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23536" y="4697154"/>
            <a:ext cx="156921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503AD-0885-7A92-B50F-6D6B23E4B90F}"/>
              </a:ext>
            </a:extLst>
          </p:cNvPr>
          <p:cNvSpPr txBox="1"/>
          <p:nvPr/>
        </p:nvSpPr>
        <p:spPr>
          <a:xfrm>
            <a:off x="1681235" y="1509136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A15FB1C-D0D1-CE8C-F8E6-994D5BF27E92}"/>
              </a:ext>
            </a:extLst>
          </p:cNvPr>
          <p:cNvSpPr txBox="1"/>
          <p:nvPr/>
        </p:nvSpPr>
        <p:spPr>
          <a:xfrm>
            <a:off x="1681235" y="2751720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85C49D6-BF39-8137-2806-6E756A76C75E}"/>
              </a:ext>
            </a:extLst>
          </p:cNvPr>
          <p:cNvSpPr txBox="1"/>
          <p:nvPr/>
        </p:nvSpPr>
        <p:spPr>
          <a:xfrm>
            <a:off x="1681235" y="401512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F38B41A-CEBF-CCE2-493A-938216893052}"/>
              </a:ext>
            </a:extLst>
          </p:cNvPr>
          <p:cNvSpPr txBox="1"/>
          <p:nvPr/>
        </p:nvSpPr>
        <p:spPr>
          <a:xfrm>
            <a:off x="6219747" y="1513810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9D6839A-39A6-4F5E-B5FE-686F0C2ED13D}"/>
              </a:ext>
            </a:extLst>
          </p:cNvPr>
          <p:cNvSpPr txBox="1"/>
          <p:nvPr/>
        </p:nvSpPr>
        <p:spPr>
          <a:xfrm>
            <a:off x="6219747" y="2777570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EE053FA-A557-1414-8ECE-9262B61E39F3}"/>
              </a:ext>
            </a:extLst>
          </p:cNvPr>
          <p:cNvSpPr txBox="1"/>
          <p:nvPr/>
        </p:nvSpPr>
        <p:spPr>
          <a:xfrm>
            <a:off x="6219747" y="4024208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xmlns="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592503"/>
              </p:ext>
            </p:extLst>
          </p:nvPr>
        </p:nvGraphicFramePr>
        <p:xfrm>
          <a:off x="5305521" y="1678413"/>
          <a:ext cx="4914245" cy="83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xmlns="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940108"/>
              </p:ext>
            </p:extLst>
          </p:nvPr>
        </p:nvGraphicFramePr>
        <p:xfrm>
          <a:off x="5487775" y="2939409"/>
          <a:ext cx="4914245" cy="810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xmlns="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1350326"/>
              </p:ext>
            </p:extLst>
          </p:nvPr>
        </p:nvGraphicFramePr>
        <p:xfrm>
          <a:off x="5487776" y="4201363"/>
          <a:ext cx="4914244" cy="85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xmlns="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087686"/>
              </p:ext>
            </p:extLst>
          </p:nvPr>
        </p:nvGraphicFramePr>
        <p:xfrm>
          <a:off x="902687" y="1657400"/>
          <a:ext cx="4933344" cy="83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xmlns="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917552"/>
              </p:ext>
            </p:extLst>
          </p:nvPr>
        </p:nvGraphicFramePr>
        <p:xfrm>
          <a:off x="872825" y="2926393"/>
          <a:ext cx="5229814" cy="83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xmlns="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5894615"/>
              </p:ext>
            </p:extLst>
          </p:nvPr>
        </p:nvGraphicFramePr>
        <p:xfrm>
          <a:off x="1030610" y="4201362"/>
          <a:ext cx="4914244" cy="85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теплоснабжения, 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44668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 b="1" dirty="0"/>
          </a:p>
        </p:txBody>
      </p:sp>
      <p:pic>
        <p:nvPicPr>
          <p:cNvPr id="261" name="Рисунок 260">
            <a:extLst>
              <a:ext uri="{FF2B5EF4-FFF2-40B4-BE49-F238E27FC236}">
                <a16:creationId xmlns:a16="http://schemas.microsoft.com/office/drawing/2014/main" xmlns="" id="{2E2EF1B2-4C16-F93B-4EA0-941CFCC790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1" t="2628" r="15180" b="4552"/>
          <a:stretch>
            <a:fillRect/>
          </a:stretch>
        </p:blipFill>
        <p:spPr>
          <a:xfrm>
            <a:off x="750641" y="1525353"/>
            <a:ext cx="1799522" cy="146520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ГЛАВН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ЫЕ </a:t>
            </a:r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 ТУРИСТИЧЕСК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ИЕ </a:t>
            </a:r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 ДОСТОПРИМЕЧАТЕЛЬНОСТИ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КРАСНОЗОРЕНСКОГО РАЙОНА 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935245" y="1395379"/>
            <a:ext cx="2443743" cy="1070359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57911A3B-BCB5-2A47-5B07-3112694A3637}"/>
              </a:ext>
            </a:extLst>
          </p:cNvPr>
          <p:cNvSpPr/>
          <p:nvPr/>
        </p:nvSpPr>
        <p:spPr>
          <a:xfrm>
            <a:off x="6935245" y="2598918"/>
            <a:ext cx="2534227" cy="1140909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935245" y="3873008"/>
            <a:ext cx="2534227" cy="2434112"/>
          </a:xfrm>
          <a:prstGeom prst="roundRect">
            <a:avLst>
              <a:gd name="adj" fmla="val 1222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623702" y="2630761"/>
            <a:ext cx="736128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Родник </a:t>
            </a:r>
            <a:b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Елагино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612418" y="2286629"/>
            <a:ext cx="94726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 «Легендарная Катюша» </a:t>
            </a:r>
            <a:b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Карасевка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52015" y="5324680"/>
            <a:ext cx="817709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Барельеф И.А. Бунину, и музей Хлеба </a:t>
            </a:r>
            <a:b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Малиново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612417" y="5478566"/>
            <a:ext cx="911086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Маршала Куликова В.Г с. В-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Любовша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3917751"/>
            <a:ext cx="694107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площадка п. Красная Заря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12417" y="4037683"/>
            <a:ext cx="973962" cy="4616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Усадьба </a:t>
            </a:r>
            <a:b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Давыдова дер. Давыдово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163938" y="168185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405BEA9-0290-005C-0FFF-80B4B01D78C5}"/>
              </a:ext>
            </a:extLst>
          </p:cNvPr>
          <p:cNvSpPr txBox="1"/>
          <p:nvPr/>
        </p:nvSpPr>
        <p:spPr>
          <a:xfrm>
            <a:off x="7163938" y="2059873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2022 г.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274B9E21-F2CE-7A7D-DD68-76C0B7F2B2A9}"/>
              </a:ext>
            </a:extLst>
          </p:cNvPr>
          <p:cNvSpPr txBox="1"/>
          <p:nvPr/>
        </p:nvSpPr>
        <p:spPr>
          <a:xfrm>
            <a:off x="7163938" y="2878266"/>
            <a:ext cx="2111991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Экскурсии на постоянной основе не проводятся , люди  посещают места самостоятельно, оставляют отзывы в социальных сетях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163939" y="4114627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2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1720A437-E917-8D9D-E318-B644F0E3B647}"/>
              </a:ext>
            </a:extLst>
          </p:cNvPr>
          <p:cNvSpPr txBox="1"/>
          <p:nvPr/>
        </p:nvSpPr>
        <p:spPr>
          <a:xfrm>
            <a:off x="7207304" y="4481047"/>
            <a:ext cx="1902441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Липецк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Измалково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Хомутово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Верховье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КРАСНОЗОРЕНСКИЙ РАЙОН </a:t>
            </a:r>
          </a:p>
        </p:txBody>
      </p:sp>
      <p:pic>
        <p:nvPicPr>
          <p:cNvPr id="49" name="Picture 3" descr="C:\Users\Admin\Desktop\Родник елагин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3" y="1525352"/>
            <a:ext cx="1799520" cy="14652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катюш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1" y="1540768"/>
            <a:ext cx="1883715" cy="14547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площад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7" y="3128049"/>
            <a:ext cx="1923324" cy="15280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бунин малинов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4" y="4708084"/>
            <a:ext cx="1818882" cy="148970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Д Давыдов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07" y="3134747"/>
            <a:ext cx="1883716" cy="145897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Admin\AppData\Local\Packages\Microsoft.Windows.Photos_8wekyb3d8bbwe\TempState\ShareServiceTempFolder\collage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80795" y="4694874"/>
            <a:ext cx="1923146" cy="158739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27738</TotalTime>
  <Words>2913</Words>
  <Application>Microsoft Office PowerPoint</Application>
  <PresentationFormat>Лист A4 (210x297 мм)</PresentationFormat>
  <Paragraphs>833</Paragraphs>
  <Slides>30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Usr</cp:lastModifiedBy>
  <cp:revision>361</cp:revision>
  <dcterms:created xsi:type="dcterms:W3CDTF">2023-11-22T14:19:10Z</dcterms:created>
  <dcterms:modified xsi:type="dcterms:W3CDTF">2025-05-23T09:49:58Z</dcterms:modified>
</cp:coreProperties>
</file>