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1" r:id="rId3"/>
    <p:sldId id="262" r:id="rId4"/>
    <p:sldId id="263" r:id="rId5"/>
    <p:sldId id="264" r:id="rId6"/>
    <p:sldId id="282" r:id="rId7"/>
    <p:sldId id="257" r:id="rId8"/>
    <p:sldId id="278" r:id="rId9"/>
    <p:sldId id="273" r:id="rId10"/>
    <p:sldId id="281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8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BA1330A-DA6E-4D64-9A32-82E8CA509801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0FB44E6-0300-4E93-BE13-DFE3973A6D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248472" cy="424847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Территориальное общественное самоуправление</a:t>
            </a:r>
          </a:p>
          <a:p>
            <a:pPr algn="ctr"/>
            <a:r>
              <a:rPr lang="ru-RU" sz="3600" dirty="0" smtClean="0"/>
              <a:t>в </a:t>
            </a:r>
            <a:r>
              <a:rPr lang="ru-RU" sz="3600" dirty="0" err="1" smtClean="0"/>
              <a:t>Краснозоренском</a:t>
            </a:r>
            <a:r>
              <a:rPr lang="ru-RU" sz="3600" dirty="0" smtClean="0"/>
              <a:t> районе </a:t>
            </a:r>
            <a:endParaRPr lang="ru-RU" sz="3600" dirty="0"/>
          </a:p>
        </p:txBody>
      </p:sp>
      <p:pic>
        <p:nvPicPr>
          <p:cNvPr id="20482" name="Picture 2" descr="http://liskionline.ru/upload/information_system_17/4/4/9/item_4495/information_items_4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644008" cy="66247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IMG3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367240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544522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Территориальное общественное самоуправление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436510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ТОС</a:t>
            </a:r>
            <a:endParaRPr lang="ru-RU" sz="60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436096" y="5373216"/>
            <a:ext cx="3384376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403244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http://krzarya.ru/files/gallery/56/_1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76672"/>
            <a:ext cx="4058816" cy="2846090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573016"/>
            <a:ext cx="3794378" cy="302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544522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Территориальное общественное самоуправление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436510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ТОС</a:t>
            </a:r>
            <a:endParaRPr lang="ru-RU" sz="60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436096" y="5373216"/>
            <a:ext cx="3384376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24944"/>
            <a:ext cx="31333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620688"/>
            <a:ext cx="395097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1628800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ru-RU" sz="4000" dirty="0" err="1" smtClean="0">
                <a:solidFill>
                  <a:schemeClr val="tx1">
                    <a:lumMod val="95000"/>
                  </a:schemeClr>
                </a:solidFill>
              </a:rPr>
              <a:t>амоорганизация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</a:rPr>
              <a:t>граждан по месту их жительства на части территории муниципального образования (улиц, дворов и других территорий)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62068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Правовая основа: </a:t>
            </a:r>
            <a:endParaRPr lang="ru-RU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322185"/>
            <a:ext cx="85689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1) Конституция Российской Федерации (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ст. 130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закрепляет возможность осуществления местного самоуправления путем других форм прямого волеизъявления граждан);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2) Федеральный закон от 6 октября 2003 г. N 131-ФЗ "Об общих принципах организации местного самоуправления в Российской Федерации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 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(ст. 27 Территориальное общественное самоуправление)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3) Местные нормативные акты: уставы муниципальных образований, положения представительных органов местного самоуправления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, порядок регистрации уставов ТОС.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http://derzhava.today/wp-content/uploads/2015/10/zechem-nuzhen-t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52923"/>
            <a:ext cx="856895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/>
              <a:t>В состав </a:t>
            </a:r>
            <a:r>
              <a:rPr lang="ru-RU" sz="4000" dirty="0" smtClean="0"/>
              <a:t>Краснозоренского </a:t>
            </a:r>
            <a:r>
              <a:rPr lang="ru-RU" sz="4000" dirty="0"/>
              <a:t>района входят </a:t>
            </a:r>
            <a:r>
              <a:rPr lang="ru-RU" sz="4000" dirty="0" smtClean="0"/>
              <a:t>5 </a:t>
            </a:r>
            <a:r>
              <a:rPr lang="ru-RU" sz="4000" dirty="0"/>
              <a:t>муниципальных </a:t>
            </a:r>
            <a:r>
              <a:rPr lang="ru-RU" sz="4000" dirty="0" smtClean="0"/>
              <a:t>образований:</a:t>
            </a:r>
          </a:p>
          <a:p>
            <a:pPr algn="ctr"/>
            <a:r>
              <a:rPr lang="ru-RU" sz="4000" dirty="0" smtClean="0"/>
              <a:t> 53 </a:t>
            </a:r>
            <a:r>
              <a:rPr lang="ru-RU" sz="4000" dirty="0"/>
              <a:t>населенных </a:t>
            </a:r>
            <a:r>
              <a:rPr lang="ru-RU" sz="4000" dirty="0" smtClean="0"/>
              <a:t>пункта,</a:t>
            </a:r>
          </a:p>
          <a:p>
            <a:pPr algn="ctr"/>
            <a:r>
              <a:rPr lang="ru-RU" sz="4000" dirty="0" smtClean="0"/>
              <a:t>150 улиц,</a:t>
            </a:r>
          </a:p>
          <a:p>
            <a:pPr algn="ctr"/>
            <a:r>
              <a:rPr lang="ru-RU" sz="4000" dirty="0" smtClean="0"/>
              <a:t>3401 домовладение, </a:t>
            </a:r>
          </a:p>
          <a:p>
            <a:pPr algn="ctr"/>
            <a:r>
              <a:rPr lang="ru-RU" sz="4000" dirty="0" smtClean="0"/>
              <a:t>с численностью зарегистрированного населения 7100 человек.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0"/>
            <a:ext cx="8568952" cy="853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на территории района для осуществления населением собственных инициатив по вопросам местного значения создано и работает 3 территориальных общественных самоуправлений (ТОС).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организации ТОС проводится при организационно-методической поддержке администрации района,  разработаны методические рекомендации по созданию ТОС, которые используются инициативными группами при подготовке учредительных конференций, собраний. Также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ТОСам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оказывается помощь в вопросах организации работы по различным направлениям деятельности, в оформлении материалов на конкурсы различных уровней, в освещении их деятельности в средствах массовой информации. В течение года опубликованы материалы о деятельности ТОС  на сайте Администраций сельских поселений и района.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момента создания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ведут совместную работу с Администрацией района, депутатами сельских и районного Совета народных депутатов по вопросам благоустройства, жизнеобеспечения и улучшения качества жизни.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Территориальные общественные самоуправления активно сотрудничают с правоохранительными и надзорными органами, принимают участие в проведении совместных рейдов на территориях отдаленных населенных пунктов по профилактике правонарушений, пожарной безопасности и проверке санитарного состояния территорий. Ежегодно растет количество участников в районных субботниках из числа жителей. Территориальные общественные самоуправления самостоятельно осуществляют контроль за санитарным состоянием прилегающих территорий, мест общего пользования, организовывают и проводят уборку территорий и мест общего пользования.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4000" dirty="0" smtClean="0"/>
              <a:t> 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020272" y="436510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ТОС</a:t>
            </a:r>
            <a:endParaRPr lang="ru-RU" sz="60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436096" y="5373216"/>
            <a:ext cx="3384376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528" y="625217"/>
            <a:ext cx="820891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 За последние 3 года реализовано более 46 местных инициатив. Это установка 8 детских площадок в н.п. Красная Заря -2 , </a:t>
            </a:r>
            <a:r>
              <a:rPr lang="ru-RU" dirty="0" err="1" smtClean="0"/>
              <a:t>с.Орево</a:t>
            </a:r>
            <a:r>
              <a:rPr lang="ru-RU" dirty="0" smtClean="0"/>
              <a:t>, д.Бегичево, </a:t>
            </a:r>
            <a:r>
              <a:rPr lang="ru-RU" dirty="0" err="1" smtClean="0"/>
              <a:t>с.Пол-Успенье</a:t>
            </a:r>
            <a:r>
              <a:rPr lang="ru-RU" dirty="0" smtClean="0"/>
              <a:t>, </a:t>
            </a:r>
            <a:r>
              <a:rPr lang="ru-RU" dirty="0" err="1" smtClean="0"/>
              <a:t>д.Зверево-Бакулино</a:t>
            </a:r>
            <a:r>
              <a:rPr lang="ru-RU" dirty="0" smtClean="0"/>
              <a:t>, с.Покровское, </a:t>
            </a:r>
          </a:p>
          <a:p>
            <a:r>
              <a:rPr lang="ru-RU" dirty="0" smtClean="0"/>
              <a:t>д. </a:t>
            </a:r>
            <a:r>
              <a:rPr lang="ru-RU" dirty="0" err="1" smtClean="0"/>
              <a:t>Протосово</a:t>
            </a:r>
            <a:r>
              <a:rPr lang="ru-RU" dirty="0" smtClean="0"/>
              <a:t>; строительство уличного освещения, отсыпка дорог, строительство колодцев, замена водопроводов, строительство газопроводов в н.п. </a:t>
            </a:r>
            <a:r>
              <a:rPr lang="ru-RU" dirty="0" err="1" smtClean="0"/>
              <a:t>Будские</a:t>
            </a:r>
            <a:r>
              <a:rPr lang="ru-RU" dirty="0" smtClean="0"/>
              <a:t>, </a:t>
            </a:r>
            <a:r>
              <a:rPr lang="ru-RU" dirty="0" err="1" smtClean="0"/>
              <a:t>Танеево</a:t>
            </a:r>
            <a:r>
              <a:rPr lang="ru-RU" dirty="0" smtClean="0"/>
              <a:t>, с. Верхняя </a:t>
            </a:r>
            <a:r>
              <a:rPr lang="ru-RU" dirty="0" err="1" smtClean="0"/>
              <a:t>Любовша</a:t>
            </a:r>
            <a:r>
              <a:rPr lang="ru-RU" dirty="0" smtClean="0"/>
              <a:t>, строительство церкви в п. Ключики, реконструкция храмов в с.Большая Чернава, С.Верхняя </a:t>
            </a:r>
            <a:r>
              <a:rPr lang="ru-RU" dirty="0" err="1" smtClean="0"/>
              <a:t>Любовша</a:t>
            </a:r>
            <a:r>
              <a:rPr lang="ru-RU" dirty="0" smtClean="0"/>
              <a:t>, с. </a:t>
            </a:r>
            <a:r>
              <a:rPr lang="ru-RU" dirty="0" err="1" smtClean="0"/>
              <a:t>Пол-Успенье</a:t>
            </a:r>
            <a:r>
              <a:rPr lang="ru-RU" dirty="0" smtClean="0"/>
              <a:t>. К народным инициативам совместно решаемым с органами местного самоуправления можно с полным правом отнести строительство 2-х детских садов в п.Красная Заря и с. </a:t>
            </a:r>
            <a:r>
              <a:rPr lang="ru-RU" dirty="0" err="1" smtClean="0"/>
              <a:t>Малиново</a:t>
            </a:r>
            <a:r>
              <a:rPr lang="ru-RU" dirty="0" smtClean="0"/>
              <a:t> , современного плоскостного сооружения для всесезонного занятия спортом в с </a:t>
            </a:r>
            <a:r>
              <a:rPr lang="ru-RU" dirty="0" err="1" smtClean="0"/>
              <a:t>Малиново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Многие мероприятия  организуют сами жители, без участия местных властей.  Так во многих дворах, по инициативе жителей появились новые клумбы, цветники, уютные дворики. В п. Красная Заря силами  </a:t>
            </a:r>
          </a:p>
          <a:p>
            <a:r>
              <a:rPr lang="ru-RU" dirty="0" smtClean="0"/>
              <a:t>жителей оборудованы 2 детских площадки, которые с каждым годом  совершенствуются. Чистота и порядок на них также поддерживаются самими </a:t>
            </a:r>
            <a:r>
              <a:rPr lang="ru-RU" dirty="0" smtClean="0"/>
              <a:t>жителями</a:t>
            </a:r>
          </a:p>
          <a:p>
            <a:r>
              <a:rPr lang="ru-RU" dirty="0" smtClean="0"/>
              <a:t>В </a:t>
            </a:r>
            <a:r>
              <a:rPr lang="ru-RU" dirty="0" smtClean="0"/>
              <a:t>п. </a:t>
            </a:r>
            <a:r>
              <a:rPr lang="ru-RU" dirty="0" err="1" smtClean="0"/>
              <a:t>Россошенский</a:t>
            </a:r>
            <a:r>
              <a:rPr lang="ru-RU" dirty="0" smtClean="0"/>
              <a:t> разбит сквер памяти воинам-интернационалистам, принимавшим участие в "горячих точках".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544522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Территориальное общественное самоуправление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436510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ТОС</a:t>
            </a:r>
            <a:endParaRPr lang="ru-RU" sz="60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436096" y="5373216"/>
            <a:ext cx="3384376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Безымянный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3816424" cy="2604088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3816424" cy="2621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4355976" cy="30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88640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544522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Территориальное общественное самоуправление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436510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ТОС</a:t>
            </a:r>
            <a:endParaRPr lang="ru-RU" sz="60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436096" y="5373216"/>
            <a:ext cx="3384376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Безымянный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32656"/>
            <a:ext cx="2682032" cy="1872208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Рисунок 16" descr="P517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564904"/>
            <a:ext cx="2736304" cy="1872208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" name="Рисунок 17" descr="Копия Безымянный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492896"/>
            <a:ext cx="2682032" cy="1813821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Picture 5" descr="https://mo.astrobl.ru/mokrasnojarskijselsovet/sites/mo.astrobl.ru.mokrasnojarskijselsovet/files/u44/142071f46abfa4e3a903e960b6b3d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0648"/>
            <a:ext cx="2952328" cy="2160240"/>
          </a:xfrm>
          <a:prstGeom prst="rect">
            <a:avLst/>
          </a:prstGeom>
          <a:noFill/>
        </p:spPr>
      </p:pic>
      <p:pic>
        <p:nvPicPr>
          <p:cNvPr id="10" name="Рисунок 9" descr="http://gov.cap.ru/UserFiles/photo/201505/27/Albom106324/dsc035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581128"/>
            <a:ext cx="3516630" cy="200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581128"/>
            <a:ext cx="3638550" cy="197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652</TotalTime>
  <Words>345</Words>
  <Application>Microsoft Office PowerPoint</Application>
  <PresentationFormat>Экран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 SL2</dc:creator>
  <cp:lastModifiedBy>ORGOTDEL</cp:lastModifiedBy>
  <cp:revision>68</cp:revision>
  <dcterms:created xsi:type="dcterms:W3CDTF">2015-09-02T09:33:46Z</dcterms:created>
  <dcterms:modified xsi:type="dcterms:W3CDTF">2018-09-26T13:06:00Z</dcterms:modified>
</cp:coreProperties>
</file>